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2"/>
  </p:notesMasterIdLst>
  <p:sldIdLst>
    <p:sldId id="256" r:id="rId2"/>
    <p:sldId id="298" r:id="rId3"/>
    <p:sldId id="257" r:id="rId4"/>
    <p:sldId id="258" r:id="rId5"/>
    <p:sldId id="259" r:id="rId6"/>
    <p:sldId id="272" r:id="rId7"/>
    <p:sldId id="273" r:id="rId8"/>
    <p:sldId id="277" r:id="rId9"/>
    <p:sldId id="290" r:id="rId10"/>
    <p:sldId id="274" r:id="rId11"/>
    <p:sldId id="260" r:id="rId12"/>
    <p:sldId id="278" r:id="rId13"/>
    <p:sldId id="295" r:id="rId14"/>
    <p:sldId id="283" r:id="rId15"/>
    <p:sldId id="279" r:id="rId16"/>
    <p:sldId id="284" r:id="rId17"/>
    <p:sldId id="291" r:id="rId18"/>
    <p:sldId id="293" r:id="rId19"/>
    <p:sldId id="294" r:id="rId20"/>
    <p:sldId id="282" r:id="rId21"/>
    <p:sldId id="289" r:id="rId22"/>
    <p:sldId id="261" r:id="rId23"/>
    <p:sldId id="292" r:id="rId24"/>
    <p:sldId id="296" r:id="rId25"/>
    <p:sldId id="287" r:id="rId26"/>
    <p:sldId id="288" r:id="rId27"/>
    <p:sldId id="280" r:id="rId28"/>
    <p:sldId id="281" r:id="rId29"/>
    <p:sldId id="286" r:id="rId30"/>
    <p:sldId id="29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22CE"/>
    <a:srgbClr val="0308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6" autoAdjust="0"/>
    <p:restoredTop sz="80867" autoAdjust="0"/>
  </p:normalViewPr>
  <p:slideViewPr>
    <p:cSldViewPr snapToGrid="0" showGuides="1">
      <p:cViewPr varScale="1">
        <p:scale>
          <a:sx n="45" d="100"/>
          <a:sy n="45" d="100"/>
        </p:scale>
        <p:origin x="1668" y="32"/>
      </p:cViewPr>
      <p:guideLst>
        <p:guide pos="3840"/>
        <p:guide orient="horz" pos="21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8487E-5DD0-43FD-A66B-A8BC3C05CDA9}" type="datetimeFigureOut">
              <a:rPr lang="en-ZA" smtClean="0"/>
              <a:t>2020/10/02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F075CF-FEA6-4A35-BECB-990B3E1949A7}" type="slidenum">
              <a:rPr lang="en-ZA" smtClean="0"/>
              <a:t>‹#›</a:t>
            </a:fld>
            <a:endParaRPr lang="en-ZA"/>
          </a:p>
        </p:txBody>
      </p:sp>
    </p:spTree>
    <p:extLst>
      <p:ext uri="{BB962C8B-B14F-4D97-AF65-F5344CB8AC3E}">
        <p14:creationId xmlns:p14="http://schemas.microsoft.com/office/powerpoint/2010/main" val="420295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Hi there and Welcome to the first topic in Part 1. of the Course</a:t>
            </a:r>
          </a:p>
          <a:p>
            <a:r>
              <a:rPr lang="en-ZA" dirty="0"/>
              <a:t>‘How to Start a Community Health Club’.</a:t>
            </a:r>
          </a:p>
          <a:p>
            <a:endParaRPr lang="en-ZA" dirty="0"/>
          </a:p>
          <a:p>
            <a:r>
              <a:rPr lang="en-ZA" dirty="0"/>
              <a:t>In this topic we will be analysing the concept of Community and a get a broad understanding of the concept by answering a very important  question which is the key to our whole training: “What is a functional Community’</a:t>
            </a:r>
          </a:p>
        </p:txBody>
      </p:sp>
      <p:sp>
        <p:nvSpPr>
          <p:cNvPr id="4" name="Slide Number Placeholder 3"/>
          <p:cNvSpPr>
            <a:spLocks noGrp="1"/>
          </p:cNvSpPr>
          <p:nvPr>
            <p:ph type="sldNum" sz="quarter" idx="10"/>
          </p:nvPr>
        </p:nvSpPr>
        <p:spPr/>
        <p:txBody>
          <a:bodyPr/>
          <a:lstStyle/>
          <a:p>
            <a:fld id="{AAF075CF-FEA6-4A35-BECB-990B3E1949A7}" type="slidenum">
              <a:rPr lang="en-ZA" smtClean="0"/>
              <a:t>1</a:t>
            </a:fld>
            <a:endParaRPr lang="en-ZA"/>
          </a:p>
        </p:txBody>
      </p:sp>
    </p:spTree>
    <p:extLst>
      <p:ext uri="{BB962C8B-B14F-4D97-AF65-F5344CB8AC3E}">
        <p14:creationId xmlns:p14="http://schemas.microsoft.com/office/powerpoint/2010/main" val="248212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rgbClr val="000000"/>
                </a:solidFill>
                <a:effectLst/>
                <a:latin typeface="+mn-lt"/>
                <a:ea typeface="Times New Roman" panose="02020603050405020304" pitchFamily="18" charset="0"/>
                <a:cs typeface="Times New Roman" panose="02020603050405020304" pitchFamily="18" charset="0"/>
              </a:rPr>
              <a:t>1.8. OUR ROLE AS COMMUNITY WORKERS</a:t>
            </a: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rPr>
              <a:t> </a:t>
            </a: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Whether we are paid officials whose job it is to work with ‘the community’ or whether we just have an urge to help our fellow humans out of the kindness of our hearts, our work will be more effective if we concentrate on ensuring the ‘communities’ that we work with are not dysfunctional in some fundamental way. </a:t>
            </a: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rPr>
              <a:t> </a:t>
            </a: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At Africa AHEAD our perspective is that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r>
              <a:rPr lang="en-ZA" sz="1200" b="1" i="1" kern="1200" dirty="0">
                <a:solidFill>
                  <a:srgbClr val="000000"/>
                </a:solidFill>
                <a:effectLst/>
                <a:latin typeface="+mn-lt"/>
                <a:ea typeface="Times New Roman" panose="02020603050405020304" pitchFamily="18" charset="0"/>
                <a:cs typeface="Times New Roman" panose="02020603050405020304" pitchFamily="18" charset="0"/>
              </a:rPr>
              <a:t>The root cause of poor community engagement is a due to a lack common unity.’</a:t>
            </a: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rPr>
              <a:t> </a:t>
            </a: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So, we consider that the primary and most important task for a Community Worker is to find ways to build up ‘common unity’ so there is a real Community. </a:t>
            </a:r>
            <a:endParaRPr lang="en-GB" sz="1200" dirty="0">
              <a:effectLst/>
              <a:latin typeface="+mn-lt"/>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10</a:t>
            </a:fld>
            <a:endParaRPr lang="en-ZA"/>
          </a:p>
        </p:txBody>
      </p:sp>
    </p:spTree>
    <p:extLst>
      <p:ext uri="{BB962C8B-B14F-4D97-AF65-F5344CB8AC3E}">
        <p14:creationId xmlns:p14="http://schemas.microsoft.com/office/powerpoint/2010/main" val="142868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1.9. How to build Community?</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is no longer a natural attribute of a society, but varies according to circumstances: Think of the opportunities members of an area have a chance to meet.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Shared facilities: </a:t>
            </a:r>
            <a:r>
              <a:rPr lang="en-US" sz="1200" kern="1200" dirty="0">
                <a:solidFill>
                  <a:schemeClr val="tx1"/>
                </a:solidFill>
                <a:effectLst/>
                <a:latin typeface="+mn-lt"/>
                <a:ea typeface="+mn-ea"/>
                <a:cs typeface="+mn-cs"/>
              </a:rPr>
              <a:t>Usually there is a school in the area: but that often only involves the parents, what about the grandparents and the youth. Other facilities could be a  Water source or Bus stop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beliefs: </a:t>
            </a:r>
            <a:r>
              <a:rPr lang="en-US" sz="1200" kern="1200" dirty="0">
                <a:solidFill>
                  <a:schemeClr val="tx1"/>
                </a:solidFill>
                <a:effectLst/>
                <a:latin typeface="+mn-lt"/>
                <a:ea typeface="+mn-ea"/>
                <a:cs typeface="+mn-cs"/>
              </a:rPr>
              <a:t>There may be a church or a mosque:  but that will leave out the unbelievers, who are not as networked without  belonging to a regular religious group.</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Shared interests: </a:t>
            </a:r>
            <a:r>
              <a:rPr lang="en-US" sz="1200" kern="1200" dirty="0">
                <a:solidFill>
                  <a:schemeClr val="tx1"/>
                </a:solidFill>
                <a:effectLst/>
                <a:latin typeface="+mn-lt"/>
                <a:ea typeface="+mn-ea"/>
                <a:cs typeface="+mn-cs"/>
              </a:rPr>
              <a:t>To set up frequent community meetings on the pretext of different issues: play group for toddlers, dog walking, bible study, alcoholics anonymous, boy scout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Shared outdoor : </a:t>
            </a:r>
            <a:r>
              <a:rPr lang="en-US" sz="1200" kern="1200" dirty="0">
                <a:solidFill>
                  <a:schemeClr val="tx1"/>
                </a:solidFill>
                <a:effectLst/>
                <a:latin typeface="+mn-lt"/>
                <a:ea typeface="+mn-ea"/>
                <a:cs typeface="+mn-cs"/>
              </a:rPr>
              <a:t>A regular sporting event, football, running group, Clean up campaign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 event: </a:t>
            </a:r>
            <a:r>
              <a:rPr lang="en-US" sz="1200" b="0" kern="1200" dirty="0">
                <a:solidFill>
                  <a:schemeClr val="tx1"/>
                </a:solidFill>
                <a:effectLst/>
                <a:latin typeface="+mn-lt"/>
                <a:ea typeface="+mn-ea"/>
                <a:cs typeface="+mn-cs"/>
              </a:rPr>
              <a:t>Christmas </a:t>
            </a:r>
            <a:r>
              <a:rPr lang="en-US" sz="1200" kern="1200" dirty="0">
                <a:solidFill>
                  <a:schemeClr val="tx1"/>
                </a:solidFill>
                <a:effectLst/>
                <a:latin typeface="+mn-lt"/>
                <a:ea typeface="+mn-ea"/>
                <a:cs typeface="+mn-cs"/>
              </a:rPr>
              <a:t>party, weddings, funerals.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Emergency response to a common threat: </a:t>
            </a:r>
            <a:r>
              <a:rPr lang="en-US" sz="1200" kern="1200" dirty="0">
                <a:solidFill>
                  <a:schemeClr val="tx1"/>
                </a:solidFill>
                <a:effectLst/>
                <a:latin typeface="+mn-lt"/>
                <a:ea typeface="+mn-ea"/>
                <a:cs typeface="+mn-cs"/>
              </a:rPr>
              <a:t>Security, Disaster, hurricane, </a:t>
            </a:r>
            <a:r>
              <a:rPr lang="en-US" sz="1200" kern="1200" dirty="0" err="1">
                <a:solidFill>
                  <a:schemeClr val="tx1"/>
                </a:solidFill>
                <a:effectLst/>
                <a:latin typeface="+mn-lt"/>
                <a:ea typeface="+mn-ea"/>
                <a:cs typeface="+mn-cs"/>
              </a:rPr>
              <a:t>covid</a:t>
            </a:r>
            <a:r>
              <a:rPr lang="en-US" sz="1200" kern="1200" dirty="0">
                <a:solidFill>
                  <a:schemeClr val="tx1"/>
                </a:solidFill>
                <a:effectLst/>
                <a:latin typeface="+mn-lt"/>
                <a:ea typeface="+mn-ea"/>
                <a:cs typeface="+mn-cs"/>
              </a:rPr>
              <a:t> pandemic</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Story </a:t>
            </a:r>
            <a:r>
              <a:rPr lang="en-US" sz="1200" kern="1200" dirty="0">
                <a:solidFill>
                  <a:schemeClr val="tx1"/>
                </a:solidFill>
                <a:effectLst/>
                <a:latin typeface="+mn-lt"/>
                <a:ea typeface="+mn-ea"/>
                <a:cs typeface="+mn-cs"/>
              </a:rPr>
              <a:t>of getting </a:t>
            </a:r>
            <a:r>
              <a:rPr lang="en-US" sz="1200" kern="1200" dirty="0" err="1">
                <a:solidFill>
                  <a:schemeClr val="tx1"/>
                </a:solidFill>
                <a:effectLst/>
                <a:latin typeface="+mn-lt"/>
                <a:ea typeface="+mn-ea"/>
                <a:cs typeface="+mn-cs"/>
              </a:rPr>
              <a:t>neighbours</a:t>
            </a:r>
            <a:r>
              <a:rPr lang="en-US" sz="1200" kern="1200" dirty="0">
                <a:solidFill>
                  <a:schemeClr val="tx1"/>
                </a:solidFill>
                <a:effectLst/>
                <a:latin typeface="+mn-lt"/>
                <a:ea typeface="+mn-ea"/>
                <a:cs typeface="+mn-cs"/>
              </a:rPr>
              <a:t> together after a robbery.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11</a:t>
            </a:fld>
            <a:endParaRPr lang="en-ZA"/>
          </a:p>
        </p:txBody>
      </p:sp>
    </p:spTree>
    <p:extLst>
      <p:ext uri="{BB962C8B-B14F-4D97-AF65-F5344CB8AC3E}">
        <p14:creationId xmlns:p14="http://schemas.microsoft.com/office/powerpoint/2010/main" val="108523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1.10. Social Networks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local activities may happen more easily if it is small village where most people are locally focused, but if most of the households are externally focused it is less likely to happen.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women as well as men working all day, children a play school, cars and transport out of the area very few people have the time or the inclination to invest in developing a local social network. Instead we have </a:t>
            </a:r>
            <a:r>
              <a:rPr lang="en-US" sz="1200" kern="1200" dirty="0" err="1">
                <a:solidFill>
                  <a:schemeClr val="tx1"/>
                </a:solidFill>
                <a:effectLst/>
                <a:latin typeface="+mn-lt"/>
                <a:ea typeface="+mn-ea"/>
                <a:cs typeface="+mn-cs"/>
              </a:rPr>
              <a:t>whatsup</a:t>
            </a:r>
            <a:r>
              <a:rPr lang="en-US" sz="1200" kern="1200" dirty="0">
                <a:solidFill>
                  <a:schemeClr val="tx1"/>
                </a:solidFill>
                <a:effectLst/>
                <a:latin typeface="+mn-lt"/>
                <a:ea typeface="+mn-ea"/>
                <a:cs typeface="+mn-cs"/>
              </a:rPr>
              <a:t>, skype and zoom… but a great reduction in local interaction and consequent reduction in Social Capital.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ideal area is when there is frequent interaction to develop stronger bonds of trust and reciprocity.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Social Capital is like the net that catches anyone who falls into difficulty, and the people support each other in times of need. </a:t>
            </a:r>
            <a:endParaRPr lang="en-ZA"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12</a:t>
            </a:fld>
            <a:endParaRPr lang="en-ZA"/>
          </a:p>
        </p:txBody>
      </p:sp>
    </p:spTree>
    <p:extLst>
      <p:ext uri="{BB962C8B-B14F-4D97-AF65-F5344CB8AC3E}">
        <p14:creationId xmlns:p14="http://schemas.microsoft.com/office/powerpoint/2010/main" val="71783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1.11. What is Social Capital?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like we talk about savings scheme providing financial capital  (if people need money to start a project) so Social capital is available from others if people need help.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a:t>
            </a:r>
            <a:r>
              <a:rPr lang="en-US" sz="1200" kern="1200" baseline="0" dirty="0">
                <a:solidFill>
                  <a:schemeClr val="tx1"/>
                </a:solidFill>
                <a:effectLst/>
                <a:latin typeface="+mn-lt"/>
                <a:ea typeface="+mn-ea"/>
                <a:cs typeface="+mn-cs"/>
              </a:rPr>
              <a:t> Capital is </a:t>
            </a:r>
            <a:r>
              <a:rPr lang="en-US" sz="1200" kern="1200" dirty="0">
                <a:solidFill>
                  <a:schemeClr val="tx1"/>
                </a:solidFill>
                <a:effectLst/>
                <a:latin typeface="+mn-lt"/>
                <a:ea typeface="+mn-ea"/>
                <a:cs typeface="+mn-cs"/>
              </a:rPr>
              <a:t>of course is especially  important for those who don’t have many resources, and cannot pay for services, thus they may need to rely on friendship and kindness of </a:t>
            </a:r>
            <a:r>
              <a:rPr lang="en-US" sz="1200" kern="1200" dirty="0" err="1">
                <a:solidFill>
                  <a:schemeClr val="tx1"/>
                </a:solidFill>
                <a:effectLst/>
                <a:latin typeface="+mn-lt"/>
                <a:ea typeface="+mn-ea"/>
                <a:cs typeface="+mn-cs"/>
              </a:rPr>
              <a:t>neighbours</a:t>
            </a:r>
            <a:r>
              <a:rPr lang="en-US" sz="1200" kern="1200" dirty="0">
                <a:solidFill>
                  <a:schemeClr val="tx1"/>
                </a:solidFill>
                <a:effectLst/>
                <a:latin typeface="+mn-lt"/>
                <a:ea typeface="+mn-ea"/>
                <a:cs typeface="+mn-cs"/>
              </a:rPr>
              <a:t>. </a:t>
            </a:r>
            <a:endParaRPr lang="en-ZA" dirty="0"/>
          </a:p>
          <a:p>
            <a:endParaRPr lang="en-ZA" dirty="0"/>
          </a:p>
          <a:p>
            <a:r>
              <a:rPr lang="en-US" sz="1200" kern="1200" dirty="0">
                <a:solidFill>
                  <a:schemeClr val="tx1"/>
                </a:solidFill>
                <a:effectLst/>
                <a:latin typeface="+mn-lt"/>
                <a:ea typeface="+mn-ea"/>
                <a:cs typeface="+mn-cs"/>
              </a:rPr>
              <a:t>If the Community is well networked it is likely that the Community has high ‘Social Capital’</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Story of </a:t>
            </a:r>
            <a:r>
              <a:rPr lang="en-US" sz="1200" kern="1200" dirty="0" err="1">
                <a:solidFill>
                  <a:schemeClr val="tx1"/>
                </a:solidFill>
                <a:effectLst/>
                <a:latin typeface="+mn-lt"/>
                <a:ea typeface="+mn-ea"/>
                <a:cs typeface="+mn-cs"/>
              </a:rPr>
              <a:t>neighbourhood</a:t>
            </a:r>
            <a:r>
              <a:rPr lang="en-US" sz="1200" kern="1200" dirty="0">
                <a:solidFill>
                  <a:schemeClr val="tx1"/>
                </a:solidFill>
                <a:effectLst/>
                <a:latin typeface="+mn-lt"/>
                <a:ea typeface="+mn-ea"/>
                <a:cs typeface="+mn-cs"/>
              </a:rPr>
              <a:t> watch.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of acquiring Social Capital is a pre requisite for the society to move forward as it is only by being organized that we can progress. (Harari, 2016)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course we will show you one way of developing Social Capital by using Community Health Clubs to </a:t>
            </a:r>
            <a:r>
              <a:rPr lang="en-US" sz="1200" kern="1200" dirty="0" err="1">
                <a:solidFill>
                  <a:schemeClr val="tx1"/>
                </a:solidFill>
                <a:effectLst/>
                <a:latin typeface="+mn-lt"/>
                <a:ea typeface="+mn-ea"/>
                <a:cs typeface="+mn-cs"/>
              </a:rPr>
              <a:t>galvanise</a:t>
            </a:r>
            <a:r>
              <a:rPr lang="en-US" sz="1200" kern="1200" dirty="0">
                <a:solidFill>
                  <a:schemeClr val="tx1"/>
                </a:solidFill>
                <a:effectLst/>
                <a:latin typeface="+mn-lt"/>
                <a:ea typeface="+mn-ea"/>
                <a:cs typeface="+mn-cs"/>
              </a:rPr>
              <a:t> ‘community’ into action and develop a genuine ‘common unity’ </a:t>
            </a:r>
            <a:endParaRPr lang="en-ZA" sz="1200" kern="1200" dirty="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13</a:t>
            </a:fld>
            <a:endParaRPr lang="en-ZA"/>
          </a:p>
        </p:txBody>
      </p:sp>
    </p:spTree>
    <p:extLst>
      <p:ext uri="{BB962C8B-B14F-4D97-AF65-F5344CB8AC3E}">
        <p14:creationId xmlns:p14="http://schemas.microsoft.com/office/powerpoint/2010/main" val="3331917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chemeClr val="tx1"/>
                </a:solidFill>
                <a:effectLst/>
                <a:latin typeface="+mn-lt"/>
                <a:ea typeface="+mn-ea"/>
                <a:cs typeface="+mn-cs"/>
              </a:rPr>
              <a:t>1.13. Options for Interaction</a:t>
            </a:r>
          </a:p>
          <a:p>
            <a:endParaRPr lang="en-ZA" sz="1200" b="0" kern="1200" dirty="0">
              <a:solidFill>
                <a:schemeClr val="tx1"/>
              </a:solidFill>
              <a:effectLst/>
              <a:latin typeface="+mn-lt"/>
              <a:ea typeface="+mn-ea"/>
              <a:cs typeface="+mn-cs"/>
            </a:endParaRPr>
          </a:p>
          <a:p>
            <a:r>
              <a:rPr lang="en-ZA" sz="1200" b="0" kern="1200" dirty="0">
                <a:solidFill>
                  <a:schemeClr val="tx1"/>
                </a:solidFill>
                <a:effectLst/>
                <a:latin typeface="+mn-lt"/>
                <a:ea typeface="+mn-ea"/>
                <a:cs typeface="+mn-cs"/>
              </a:rPr>
              <a:t>Lets think of some of the ways we can interact</a:t>
            </a:r>
            <a:r>
              <a:rPr lang="en-ZA" sz="1200" b="0" kern="1200" baseline="0" dirty="0">
                <a:solidFill>
                  <a:schemeClr val="tx1"/>
                </a:solidFill>
                <a:effectLst/>
                <a:latin typeface="+mn-lt"/>
                <a:ea typeface="+mn-ea"/>
                <a:cs typeface="+mn-cs"/>
              </a:rPr>
              <a:t> with each other, and then see the advantages and disadvantages of each means </a:t>
            </a:r>
          </a:p>
          <a:p>
            <a:endParaRPr lang="en-ZA" sz="1200" b="0" kern="1200" dirty="0">
              <a:solidFill>
                <a:schemeClr val="tx1"/>
              </a:solidFill>
              <a:effectLst/>
              <a:latin typeface="+mn-lt"/>
              <a:ea typeface="+mn-ea"/>
              <a:cs typeface="+mn-cs"/>
            </a:endParaRPr>
          </a:p>
          <a:p>
            <a:r>
              <a:rPr lang="en-ZA" sz="1200" b="1" dirty="0">
                <a:latin typeface="+mn-lt"/>
              </a:rPr>
              <a:t>Making money</a:t>
            </a:r>
            <a:r>
              <a:rPr lang="en-ZA" sz="1200" dirty="0">
                <a:latin typeface="+mn-lt"/>
              </a:rPr>
              <a:t>:</a:t>
            </a:r>
            <a:r>
              <a:rPr lang="en-ZA" sz="1200" baseline="0" dirty="0">
                <a:latin typeface="+mn-lt"/>
              </a:rPr>
              <a:t> most of us meet through our work, but there is not always trust between us, we are competing for employment, goods or services</a:t>
            </a:r>
            <a:endParaRPr lang="en-ZA" sz="1200" dirty="0">
              <a:latin typeface="+mn-lt"/>
            </a:endParaRPr>
          </a:p>
          <a:p>
            <a:endParaRPr lang="en-ZA" sz="1200" dirty="0">
              <a:latin typeface="+mn-lt"/>
            </a:endParaRPr>
          </a:p>
          <a:p>
            <a:r>
              <a:rPr lang="en-ZA" sz="1200" b="1" dirty="0">
                <a:latin typeface="+mn-lt"/>
              </a:rPr>
              <a:t>Politics:</a:t>
            </a:r>
            <a:r>
              <a:rPr lang="en-ZA" sz="1200" b="1" baseline="0" dirty="0">
                <a:latin typeface="+mn-lt"/>
              </a:rPr>
              <a:t> </a:t>
            </a:r>
            <a:r>
              <a:rPr lang="en-ZA" sz="1200" baseline="0" dirty="0">
                <a:latin typeface="+mn-lt"/>
              </a:rPr>
              <a:t>We may attend political rallies but these emphasize the opposition, and it fuels division rather than cohesion</a:t>
            </a:r>
            <a:endParaRPr lang="en-ZA" sz="1200" dirty="0">
              <a:latin typeface="+mn-lt"/>
            </a:endParaRPr>
          </a:p>
          <a:p>
            <a:endParaRPr lang="en-ZA" sz="1200" dirty="0">
              <a:latin typeface="+mn-lt"/>
            </a:endParaRPr>
          </a:p>
          <a:p>
            <a:r>
              <a:rPr lang="en-ZA" sz="1200" b="1" dirty="0">
                <a:latin typeface="+mn-lt"/>
              </a:rPr>
              <a:t>Religion: </a:t>
            </a:r>
            <a:r>
              <a:rPr lang="en-ZA" sz="1200" dirty="0">
                <a:latin typeface="+mn-lt"/>
              </a:rPr>
              <a:t>We can develop strong networks within our religious set but what of those who are different. It often fuels inter community fighting</a:t>
            </a:r>
          </a:p>
          <a:p>
            <a:endParaRPr lang="en-ZA" sz="1200" b="1" dirty="0">
              <a:latin typeface="+mn-lt"/>
            </a:endParaRPr>
          </a:p>
          <a:p>
            <a:r>
              <a:rPr lang="en-ZA" sz="1200" b="1" dirty="0">
                <a:latin typeface="+mn-lt"/>
              </a:rPr>
              <a:t>Education: </a:t>
            </a:r>
            <a:r>
              <a:rPr lang="en-ZA" sz="1200" dirty="0">
                <a:latin typeface="+mn-lt"/>
              </a:rPr>
              <a:t>we often meet the parents</a:t>
            </a:r>
            <a:r>
              <a:rPr lang="en-ZA" sz="1200" baseline="0" dirty="0">
                <a:latin typeface="+mn-lt"/>
              </a:rPr>
              <a:t> of the school friends and this is a non divisive contact except if there area has rich and poor schools</a:t>
            </a:r>
            <a:endParaRPr lang="en-ZA" sz="1200" dirty="0">
              <a:latin typeface="+mn-lt"/>
            </a:endParaRPr>
          </a:p>
          <a:p>
            <a:endParaRPr lang="en-ZA" sz="1200" dirty="0">
              <a:latin typeface="+mn-lt"/>
            </a:endParaRPr>
          </a:p>
          <a:p>
            <a:r>
              <a:rPr lang="en-ZA" sz="1200" b="1" dirty="0">
                <a:latin typeface="+mn-lt"/>
              </a:rPr>
              <a:t>Interests / Skills: </a:t>
            </a:r>
            <a:r>
              <a:rPr lang="en-ZA" sz="1200" dirty="0">
                <a:latin typeface="+mn-lt"/>
              </a:rPr>
              <a:t>evening classes, book clubs, Rotarians, Boy Scouts, Art classes – these tend to be for the leisured class</a:t>
            </a:r>
          </a:p>
          <a:p>
            <a:endParaRPr lang="en-ZA" sz="1200" dirty="0">
              <a:latin typeface="+mn-lt"/>
            </a:endParaRPr>
          </a:p>
          <a:p>
            <a:r>
              <a:rPr lang="en-ZA" sz="1200" b="1" dirty="0">
                <a:latin typeface="+mn-lt"/>
              </a:rPr>
              <a:t>Sport: </a:t>
            </a:r>
            <a:r>
              <a:rPr lang="en-ZA" sz="1200" dirty="0">
                <a:latin typeface="+mn-lt"/>
              </a:rPr>
              <a:t>A useful</a:t>
            </a:r>
            <a:r>
              <a:rPr lang="en-ZA" sz="1200" baseline="0" dirty="0">
                <a:latin typeface="+mn-lt"/>
              </a:rPr>
              <a:t> way to socialise positively but do you get time to talk and share your life</a:t>
            </a:r>
            <a:endParaRPr lang="en-ZA" sz="1200" dirty="0">
              <a:latin typeface="+mn-lt"/>
            </a:endParaRPr>
          </a:p>
          <a:p>
            <a:endParaRPr lang="en-ZA" sz="1200" dirty="0">
              <a:latin typeface="+mn-lt"/>
            </a:endParaRPr>
          </a:p>
          <a:p>
            <a:r>
              <a:rPr lang="en-ZA" sz="1200" b="1" dirty="0">
                <a:latin typeface="+mn-lt"/>
              </a:rPr>
              <a:t>Health:</a:t>
            </a:r>
            <a:r>
              <a:rPr lang="en-ZA" sz="1200" b="1" baseline="0" dirty="0">
                <a:latin typeface="+mn-lt"/>
              </a:rPr>
              <a:t> </a:t>
            </a:r>
            <a:r>
              <a:rPr lang="en-ZA" sz="1200" baseline="0" dirty="0">
                <a:latin typeface="+mn-lt"/>
              </a:rPr>
              <a:t>Usually only at clinic, </a:t>
            </a:r>
            <a:r>
              <a:rPr lang="en-ZA" sz="1200" baseline="0" dirty="0" err="1">
                <a:latin typeface="+mn-lt"/>
              </a:rPr>
              <a:t>eg</a:t>
            </a:r>
            <a:r>
              <a:rPr lang="en-ZA" sz="1200" baseline="0" dirty="0">
                <a:latin typeface="+mn-lt"/>
              </a:rPr>
              <a:t> anti natal class, support groups like Alcoholics anonymous, weight watchers – very positive</a:t>
            </a:r>
          </a:p>
          <a:p>
            <a:endParaRPr lang="en-ZA" sz="1200" baseline="0" dirty="0">
              <a:latin typeface="+mn-lt"/>
            </a:endParaRPr>
          </a:p>
          <a:p>
            <a:r>
              <a:rPr lang="en-ZA" sz="1200" b="1" baseline="0" dirty="0">
                <a:latin typeface="+mn-lt"/>
              </a:rPr>
              <a:t>Children: </a:t>
            </a:r>
            <a:r>
              <a:rPr lang="en-ZA" sz="1200" baseline="0" dirty="0">
                <a:latin typeface="+mn-lt"/>
              </a:rPr>
              <a:t>Most people have children/grandchildren:  the most essential of all. </a:t>
            </a:r>
            <a:endParaRPr lang="en-ZA" sz="1200" dirty="0">
              <a:latin typeface="+mn-lt"/>
            </a:endParaRP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14</a:t>
            </a:fld>
            <a:endParaRPr lang="en-ZA"/>
          </a:p>
        </p:txBody>
      </p:sp>
    </p:spTree>
    <p:extLst>
      <p:ext uri="{BB962C8B-B14F-4D97-AF65-F5344CB8AC3E}">
        <p14:creationId xmlns:p14="http://schemas.microsoft.com/office/powerpoint/2010/main" val="893913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1.13. Developing Social Networks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community we intend to work with is homogenous (all quite similar in their ways),  it is likely that they will have a higher level of networking and be more Functional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if there is a wide diversity of culture, class  and traditions people may not interact very much.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the Social Network may have to be developed or acquired by manufacturing an opportunity to interact regularly. This is why we start with a Community Health Club.</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15</a:t>
            </a:fld>
            <a:endParaRPr lang="en-ZA"/>
          </a:p>
        </p:txBody>
      </p:sp>
    </p:spTree>
    <p:extLst>
      <p:ext uri="{BB962C8B-B14F-4D97-AF65-F5344CB8AC3E}">
        <p14:creationId xmlns:p14="http://schemas.microsoft.com/office/powerpoint/2010/main" val="125324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ZA" sz="1200" dirty="0">
              <a:latin typeface="Chiller" panose="04020404031007020602" pitchFamily="82" charset="0"/>
            </a:endParaRPr>
          </a:p>
          <a:p>
            <a:pPr algn="l"/>
            <a:r>
              <a:rPr lang="en-ZA" sz="1200" b="1" dirty="0">
                <a:latin typeface="+mn-lt"/>
              </a:rPr>
              <a:t>1.14. Applied health education</a:t>
            </a:r>
          </a:p>
          <a:p>
            <a:pPr algn="l"/>
            <a:endParaRPr lang="en-ZA" sz="1200" dirty="0">
              <a:latin typeface="+mn-lt"/>
            </a:endParaRPr>
          </a:p>
          <a:p>
            <a:pPr algn="l"/>
            <a:r>
              <a:rPr lang="en-ZA" sz="1200" dirty="0">
                <a:latin typeface="+mn-lt"/>
              </a:rPr>
              <a:t>The best way to build strong social networks </a:t>
            </a:r>
          </a:p>
          <a:p>
            <a:pPr algn="l"/>
            <a:r>
              <a:rPr lang="en-ZA" sz="1200" dirty="0">
                <a:latin typeface="+mn-lt"/>
              </a:rPr>
              <a:t>in a dysfunctional community </a:t>
            </a:r>
          </a:p>
          <a:p>
            <a:pPr algn="l"/>
            <a:r>
              <a:rPr lang="en-ZA" sz="1200" dirty="0">
                <a:latin typeface="+mn-lt"/>
              </a:rPr>
              <a:t>is by providing a platform for discussion (interaction)</a:t>
            </a:r>
          </a:p>
          <a:p>
            <a:pPr algn="l"/>
            <a:r>
              <a:rPr lang="en-ZA" sz="1200" dirty="0">
                <a:latin typeface="+mn-lt"/>
              </a:rPr>
              <a:t>on the health and welfare of children.</a:t>
            </a:r>
          </a:p>
          <a:p>
            <a:pPr algn="l"/>
            <a:endParaRPr lang="en-ZA" sz="1200" dirty="0">
              <a:latin typeface="+mn-lt"/>
            </a:endParaRPr>
          </a:p>
          <a:p>
            <a:pPr algn="l"/>
            <a:r>
              <a:rPr lang="en-ZA" sz="1200" dirty="0">
                <a:latin typeface="+mn-lt"/>
              </a:rPr>
              <a:t>Applied Health Education and Development (AHEAD). Provide sound information and an opportunity to meet and discuss. Get community consensus for local improvements. Then apply the shared knowledge. </a:t>
            </a:r>
          </a:p>
          <a:p>
            <a:pPr algn="l"/>
            <a:endParaRPr lang="en-ZA" sz="1200" dirty="0">
              <a:latin typeface="+mn-lt"/>
            </a:endParaRPr>
          </a:p>
          <a:p>
            <a:pPr algn="l"/>
            <a:r>
              <a:rPr lang="en-ZA" sz="1200" dirty="0">
                <a:latin typeface="+mn-lt"/>
              </a:rPr>
              <a:t>This is why we think that starting a Community Health Club is an ideal means to create a strong social network.</a:t>
            </a:r>
          </a:p>
          <a:p>
            <a:pPr algn="ctr"/>
            <a:r>
              <a:rPr lang="en-ZA" sz="1200" dirty="0">
                <a:latin typeface="Chiller" panose="04020404031007020602" pitchFamily="82" charset="0"/>
              </a:rPr>
              <a:t> </a:t>
            </a: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16</a:t>
            </a:fld>
            <a:endParaRPr lang="en-ZA"/>
          </a:p>
        </p:txBody>
      </p:sp>
    </p:spTree>
    <p:extLst>
      <p:ext uri="{BB962C8B-B14F-4D97-AF65-F5344CB8AC3E}">
        <p14:creationId xmlns:p14="http://schemas.microsoft.com/office/powerpoint/2010/main" val="2054458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rgbClr val="000000"/>
                </a:solidFill>
                <a:effectLst/>
                <a:latin typeface="+mn-lt"/>
                <a:ea typeface="Times New Roman" panose="02020603050405020304" pitchFamily="18" charset="0"/>
              </a:rPr>
              <a:t>1.15. The Dynamics of Behaviour Change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have to have a theoretical picture in our minds of what we are doing as it is like engineering socially.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are providing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knowledge</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which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leads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understanding</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this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combines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convince people of the truth of the recommended practices, this is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belief</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Belief is based on such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values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example the belief that good hygiene will prevent disease. Once everyone believes this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norms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kick in, a normal way to behave if you believe corona virus is dangerous is to wear a mask. It becomes normal to wear a mask so everyone does so. It becomes a habit.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Common values and shared norms make it easier for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take place. </a:t>
            </a:r>
            <a:r>
              <a:rPr lang="en-US" sz="18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Theu</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cause the action.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We believe people are essentially social animals: </a:t>
            </a: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If we can get people together and give them an opportunity they will start to talk and problem solve together.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Sharing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knowledge</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produces shared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understanding</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of issues</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Shared understanding produces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common vision</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Common vision ensures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common values (attitudes)</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Common values result in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common ways of behaving</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(norms)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Norms and values dictate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belief</a:t>
            </a:r>
            <a:endParaRPr lang="en-GB" sz="1200" dirty="0">
              <a:effectLst/>
              <a:latin typeface="+mn-lt"/>
              <a:ea typeface="Times New Roman" panose="02020603050405020304" pitchFamily="18" charset="0"/>
            </a:endParaRP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Only if they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believe</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something to be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worthwhile</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will people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act</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Therefore, if you want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behaviour change</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you have to start at the beginning of the process of change.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Community, in the real sense: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families who not only live in the same neighborhood but also share their hopes, beliefs,  attitudes.</a:t>
            </a:r>
            <a:r>
              <a:rPr lang="en-US" sz="12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17</a:t>
            </a:fld>
            <a:endParaRPr lang="en-ZA"/>
          </a:p>
        </p:txBody>
      </p:sp>
    </p:spTree>
    <p:extLst>
      <p:ext uri="{BB962C8B-B14F-4D97-AF65-F5344CB8AC3E}">
        <p14:creationId xmlns:p14="http://schemas.microsoft.com/office/powerpoint/2010/main" val="247467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rgbClr val="000000"/>
                </a:solidFill>
                <a:effectLst/>
                <a:latin typeface="+mn-lt"/>
                <a:ea typeface="Times New Roman" panose="02020603050405020304" pitchFamily="18" charset="0"/>
                <a:cs typeface="Times New Roman" panose="02020603050405020304" pitchFamily="18" charset="0"/>
              </a:rPr>
              <a:t>1.16. How to achieve lasting change. </a:t>
            </a:r>
          </a:p>
          <a:p>
            <a:endParaRPr lang="en-US" sz="1200" b="1" i="1"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Our business as Community Workers is to achieve lasting behaviour change in people</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By changing values, we are getting at the root cause of underdevelopment</a:t>
            </a:r>
            <a:endParaRPr lang="en-GB" sz="1200" dirty="0">
              <a:effectLst/>
              <a:latin typeface="+mn-lt"/>
              <a:ea typeface="Times New Roman" panose="02020603050405020304" pitchFamily="18" charset="0"/>
            </a:endParaRP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We are not addressing the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symptoms</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of the problem but the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cause</a:t>
            </a:r>
            <a:endParaRPr lang="en-GB" sz="1200" dirty="0">
              <a:effectLst/>
              <a:latin typeface="+mn-lt"/>
              <a:ea typeface="Times New Roman" panose="02020603050405020304" pitchFamily="18" charset="0"/>
            </a:endParaRP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Once we have solved the cause, the behaviour takes care of itself. </a:t>
            </a:r>
            <a:endParaRPr lang="en-GB" sz="1200" dirty="0">
              <a:effectLst/>
              <a:latin typeface="+mn-lt"/>
              <a:ea typeface="Times New Roman" panose="02020603050405020304" pitchFamily="18" charset="0"/>
            </a:endParaRP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If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norms</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and </a:t>
            </a:r>
            <a:r>
              <a:rPr lang="en-US" sz="1200" b="1" kern="1200" dirty="0">
                <a:solidFill>
                  <a:srgbClr val="000000"/>
                </a:solidFill>
                <a:effectLst/>
                <a:latin typeface="+mn-lt"/>
                <a:ea typeface="Times New Roman" panose="02020603050405020304" pitchFamily="18" charset="0"/>
                <a:cs typeface="Times New Roman" panose="02020603050405020304" pitchFamily="18" charset="0"/>
              </a:rPr>
              <a:t>values</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beliefs</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and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vision</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are shared between the majority</a:t>
            </a: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You are changing the fundamental value system, i.e. the Culture of the group</a:t>
            </a: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If you develop a ‘Culture of Health’ all actions will be driven by the logic of achieving that vision</a:t>
            </a: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Therefore you don’t preach and enforcing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each</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behaviour but the rational behind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all</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behaviour</a:t>
            </a: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In this way as long as the person has adopted that culture, you will ensure lasting change.</a:t>
            </a: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Why are they likely to adopt this culture? Because the critical mass (all their peers) have chosen as a group to do this… hence the need for a club to involve as many as possible (80%), if not all in a village.  </a:t>
            </a:r>
          </a:p>
          <a:p>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US" sz="1200" kern="1200" dirty="0">
                <a:solidFill>
                  <a:srgbClr val="000000"/>
                </a:solidFill>
                <a:effectLst/>
                <a:latin typeface="+mn-lt"/>
                <a:ea typeface="Times New Roman" panose="02020603050405020304" pitchFamily="18" charset="0"/>
                <a:cs typeface="Times New Roman" panose="02020603050405020304" pitchFamily="18" charset="0"/>
              </a:rPr>
              <a:t>This is what we mean by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Common Unity</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and Community with a capital C.</a:t>
            </a:r>
            <a:endParaRPr lang="en-GB" sz="1200" dirty="0">
              <a:effectLst/>
              <a:latin typeface="+mn-lt"/>
              <a:ea typeface="Times New Roman" panose="02020603050405020304" pitchFamily="18" charset="0"/>
            </a:endParaRPr>
          </a:p>
          <a:p>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18</a:t>
            </a:fld>
            <a:endParaRPr lang="en-ZA"/>
          </a:p>
        </p:txBody>
      </p:sp>
    </p:spTree>
    <p:extLst>
      <p:ext uri="{BB962C8B-B14F-4D97-AF65-F5344CB8AC3E}">
        <p14:creationId xmlns:p14="http://schemas.microsoft.com/office/powerpoint/2010/main" val="3017841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rgbClr val="000000"/>
                </a:solidFill>
                <a:effectLst/>
                <a:latin typeface="+mn-lt"/>
                <a:ea typeface="Times New Roman" panose="02020603050405020304" pitchFamily="18" charset="0"/>
                <a:cs typeface="Times New Roman" panose="02020603050405020304" pitchFamily="18" charset="0"/>
              </a:rPr>
              <a:t>1.17. Charity or true development</a:t>
            </a:r>
          </a:p>
          <a:p>
            <a:endParaRPr lang="en-ZA" sz="1200" b="1" kern="1200" dirty="0">
              <a:solidFill>
                <a:srgbClr val="000000"/>
              </a:solidFill>
              <a:effectLst/>
              <a:latin typeface="+mn-lt"/>
              <a:ea typeface="Times New Roman" panose="02020603050405020304" pitchFamily="18" charset="0"/>
              <a:cs typeface="Times New Roman" panose="02020603050405020304" pitchFamily="18" charset="0"/>
            </a:endParaRPr>
          </a:p>
          <a:p>
            <a:r>
              <a:rPr lang="en-ZA" sz="1200" b="1" kern="1200" dirty="0">
                <a:solidFill>
                  <a:srgbClr val="000000"/>
                </a:solidFill>
                <a:effectLst/>
                <a:latin typeface="+mn-lt"/>
                <a:ea typeface="Times New Roman" panose="02020603050405020304" pitchFamily="18" charset="0"/>
                <a:cs typeface="Times New Roman" panose="02020603050405020304" pitchFamily="18" charset="0"/>
              </a:rPr>
              <a:t>‘I can do it.’</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By becoming self-reliant, people develop self-worth, pride and dignity is established as a principle in the community, and people do not want to ask for charity. They have self-efficacy  (self-confidence to achieve.)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ZA" sz="1200" b="1" kern="1200" dirty="0">
                <a:solidFill>
                  <a:srgbClr val="000000"/>
                </a:solidFill>
                <a:effectLst/>
                <a:latin typeface="+mn-lt"/>
                <a:ea typeface="Times New Roman" panose="02020603050405020304" pitchFamily="18" charset="0"/>
                <a:cs typeface="Times New Roman" panose="02020603050405020304" pitchFamily="18" charset="0"/>
              </a:rPr>
              <a:t>‘Give me pen.’</a:t>
            </a: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Nobody likes to be treated as a beggar.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Much Community Development these days is a form of charity. It involves handouts, which only makes the beneficiaries into beggars, even more dependent on others for their livelihood. </a:t>
            </a:r>
          </a:p>
          <a:p>
            <a:endParaRPr lang="en-ZA"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It is the well known difference by providing a fishing rod or a fish. Which is more sustainable? Which solves the long term issue?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Hand outs cause </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Disunity </a:t>
            </a:r>
            <a:r>
              <a:rPr lang="en-ZA" sz="1200" kern="1200" dirty="0">
                <a:solidFill>
                  <a:srgbClr val="000000"/>
                </a:solidFill>
                <a:effectLst/>
                <a:latin typeface="+mn-lt"/>
                <a:ea typeface="Times New Roman" panose="02020603050405020304" pitchFamily="18" charset="0"/>
                <a:cs typeface="Times New Roman" panose="02020603050405020304" pitchFamily="18" charset="0"/>
              </a:rPr>
              <a:t>because there is never enough to go around. </a:t>
            </a:r>
          </a:p>
          <a:p>
            <a:endParaRPr lang="en-ZA" sz="1200" kern="1200" dirty="0">
              <a:solidFill>
                <a:srgbClr val="000000"/>
              </a:solidFill>
              <a:effectLst/>
              <a:latin typeface="+mn-lt"/>
              <a:ea typeface="Times New Roman" panose="02020603050405020304" pitchFamily="18" charset="0"/>
              <a:cs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‘Limited Good’ It creates competition between people. The very opposite of what you are trying to achieve.</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The charitable organisation dishing out NFI (Non food Items)  feels self-satisfied that they are alleviating poverty, but in fact they are giving beneficiaries the message that they are so pathetic they cant even buy themselves a bucket or piece of soap.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ZA" sz="1200" kern="1200" dirty="0">
                <a:solidFill>
                  <a:srgbClr val="000000"/>
                </a:solidFill>
                <a:effectLst/>
                <a:latin typeface="+mn-lt"/>
                <a:ea typeface="Times New Roman" panose="02020603050405020304" pitchFamily="18" charset="0"/>
                <a:cs typeface="Times New Roman" panose="02020603050405020304" pitchFamily="18" charset="0"/>
              </a:rPr>
              <a:t>So called poor people have many resources, they just might not prioritise soap over a bottle of coke. How much is a goat worth ... Will they sell one to build a latrine?</a:t>
            </a:r>
            <a:endParaRPr lang="en-GB" sz="1200" dirty="0">
              <a:effectLst/>
              <a:latin typeface="+mn-lt"/>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19</a:t>
            </a:fld>
            <a:endParaRPr lang="en-ZA"/>
          </a:p>
        </p:txBody>
      </p:sp>
    </p:spTree>
    <p:extLst>
      <p:ext uri="{BB962C8B-B14F-4D97-AF65-F5344CB8AC3E}">
        <p14:creationId xmlns:p14="http://schemas.microsoft.com/office/powerpoint/2010/main" val="364321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2</a:t>
            </a:fld>
            <a:endParaRPr lang="en-ZA"/>
          </a:p>
        </p:txBody>
      </p:sp>
    </p:spTree>
    <p:extLst>
      <p:ext uri="{BB962C8B-B14F-4D97-AF65-F5344CB8AC3E}">
        <p14:creationId xmlns:p14="http://schemas.microsoft.com/office/powerpoint/2010/main" val="978403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1.18. Best place to start a CHC</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 it ‘better’ to start a CHC in an</a:t>
            </a:r>
            <a:r>
              <a:rPr lang="en-GB" sz="1200" kern="1200" baseline="0" dirty="0">
                <a:solidFill>
                  <a:schemeClr val="tx1"/>
                </a:solidFill>
                <a:effectLst/>
                <a:latin typeface="+mn-lt"/>
                <a:ea typeface="+mn-ea"/>
                <a:cs typeface="+mn-cs"/>
              </a:rPr>
              <a:t> area which is homogenous or non homogenous?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a trick question: What do we mean by ‘better’?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best place in terms of </a:t>
            </a:r>
            <a:r>
              <a:rPr lang="en-GB" sz="1200" i="1" kern="1200" dirty="0">
                <a:solidFill>
                  <a:schemeClr val="tx1"/>
                </a:solidFill>
                <a:effectLst/>
                <a:latin typeface="+mn-lt"/>
                <a:ea typeface="+mn-ea"/>
                <a:cs typeface="+mn-cs"/>
              </a:rPr>
              <a:t>making a difference </a:t>
            </a:r>
            <a:r>
              <a:rPr lang="en-GB" sz="1200" kern="1200" dirty="0">
                <a:solidFill>
                  <a:schemeClr val="tx1"/>
                </a:solidFill>
                <a:effectLst/>
                <a:latin typeface="+mn-lt"/>
                <a:ea typeface="+mn-ea"/>
                <a:cs typeface="+mn-cs"/>
              </a:rPr>
              <a:t>is obviously to start a CHC is in the area of most need, therefore we would select a place which is less homogenous with the intention of improving Social Networks. </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However, it is going to be a harder job. The bonus is that there is likely to be a</a:t>
            </a:r>
            <a:r>
              <a:rPr lang="en-GB" sz="1200" kern="1200" baseline="0" dirty="0">
                <a:solidFill>
                  <a:schemeClr val="tx1"/>
                </a:solidFill>
                <a:effectLst/>
                <a:latin typeface="+mn-lt"/>
                <a:ea typeface="+mn-ea"/>
                <a:cs typeface="+mn-cs"/>
              </a:rPr>
              <a:t> higher rate of change between the low base line and the high achievement.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if</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we want a ‘quick win’, we should select a community which has already a strong sense of Common Unity because it will be easier to start up a CHC but there maybe  less change  to show for our efforts as the base line is already high.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Compare for example the difference between an informal settlement in an urban slum and a rural village.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Which is likely to have better social networks?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Obviously, the rural village, because they have more ‘in common’ with each other.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where is the greater need? In an urban setting where many migrants may have no network and are therefore battling to survive.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rural community maybe poor, but it has resources because it can rely on the social capital that exists within the village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Share harvesting or ploughing or funerals. </a:t>
            </a:r>
          </a:p>
        </p:txBody>
      </p:sp>
      <p:sp>
        <p:nvSpPr>
          <p:cNvPr id="4" name="Slide Number Placeholder 3"/>
          <p:cNvSpPr>
            <a:spLocks noGrp="1"/>
          </p:cNvSpPr>
          <p:nvPr>
            <p:ph type="sldNum" sz="quarter" idx="5"/>
          </p:nvPr>
        </p:nvSpPr>
        <p:spPr/>
        <p:txBody>
          <a:bodyPr/>
          <a:lstStyle/>
          <a:p>
            <a:fld id="{AAF075CF-FEA6-4A35-BECB-990B3E1949A7}" type="slidenum">
              <a:rPr lang="en-ZA" smtClean="0"/>
              <a:t>20</a:t>
            </a:fld>
            <a:endParaRPr lang="en-ZA"/>
          </a:p>
        </p:txBody>
      </p:sp>
    </p:spTree>
    <p:extLst>
      <p:ext uri="{BB962C8B-B14F-4D97-AF65-F5344CB8AC3E}">
        <p14:creationId xmlns:p14="http://schemas.microsoft.com/office/powerpoint/2010/main" val="166640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92C57DA-1296-47B5-B7D2-5BDF5AF16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831D6FC-28B2-4F85-B8D2-E60102D753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1.19. Common Unity </a:t>
            </a:r>
          </a:p>
          <a:p>
            <a:pPr eaLnBrk="1" hangingPunct="1">
              <a:spcBef>
                <a:spcPct val="0"/>
              </a:spcBef>
            </a:pPr>
            <a:endParaRPr lang="en-US" altLang="en-US" b="1" dirty="0"/>
          </a:p>
          <a:p>
            <a:pPr marL="171450" indent="-171450" eaLnBrk="1" hangingPunct="1">
              <a:spcBef>
                <a:spcPct val="0"/>
              </a:spcBef>
              <a:buFont typeface="Arial" panose="020B0604020202020204" pitchFamily="34" charset="0"/>
              <a:buChar char="•"/>
            </a:pPr>
            <a:r>
              <a:rPr lang="en-US" altLang="en-US" b="0" dirty="0"/>
              <a:t>A community that shares experience, by living together</a:t>
            </a:r>
          </a:p>
          <a:p>
            <a:pPr marL="171450" indent="-171450" eaLnBrk="1" hangingPunct="1">
              <a:spcBef>
                <a:spcPct val="0"/>
              </a:spcBef>
              <a:buFont typeface="Arial" panose="020B0604020202020204" pitchFamily="34" charset="0"/>
              <a:buChar char="•"/>
            </a:pPr>
            <a:endParaRPr lang="en-US" altLang="en-US" b="0" dirty="0"/>
          </a:p>
          <a:p>
            <a:pPr marL="171450" indent="-171450" eaLnBrk="1" hangingPunct="1">
              <a:spcBef>
                <a:spcPct val="0"/>
              </a:spcBef>
              <a:buFont typeface="Arial" panose="020B0604020202020204" pitchFamily="34" charset="0"/>
              <a:buChar char="•"/>
            </a:pPr>
            <a:r>
              <a:rPr lang="en-US" altLang="en-US" b="0" dirty="0"/>
              <a:t>Knowledge by learning together</a:t>
            </a:r>
          </a:p>
          <a:p>
            <a:pPr marL="171450" indent="-171450" eaLnBrk="1" hangingPunct="1">
              <a:spcBef>
                <a:spcPct val="0"/>
              </a:spcBef>
              <a:buFont typeface="Arial" panose="020B0604020202020204" pitchFamily="34" charset="0"/>
              <a:buChar char="•"/>
            </a:pPr>
            <a:endParaRPr lang="en-US" altLang="en-US" b="0" dirty="0"/>
          </a:p>
          <a:p>
            <a:pPr marL="171450" indent="-171450" eaLnBrk="1" hangingPunct="1">
              <a:spcBef>
                <a:spcPct val="0"/>
              </a:spcBef>
              <a:buFont typeface="Arial" panose="020B0604020202020204" pitchFamily="34" charset="0"/>
              <a:buChar char="•"/>
            </a:pPr>
            <a:r>
              <a:rPr lang="en-US" altLang="en-US" b="0" dirty="0"/>
              <a:t>Understanding  by analyzing challenges together</a:t>
            </a:r>
          </a:p>
          <a:p>
            <a:pPr marL="171450" indent="-171450" eaLnBrk="1" hangingPunct="1">
              <a:spcBef>
                <a:spcPct val="0"/>
              </a:spcBef>
              <a:buFont typeface="Arial" panose="020B0604020202020204" pitchFamily="34" charset="0"/>
              <a:buChar char="•"/>
            </a:pPr>
            <a:endParaRPr lang="en-US" altLang="en-US" b="0" dirty="0"/>
          </a:p>
          <a:p>
            <a:pPr marL="171450" indent="-171450" eaLnBrk="1" hangingPunct="1">
              <a:spcBef>
                <a:spcPct val="0"/>
              </a:spcBef>
              <a:buFont typeface="Arial" panose="020B0604020202020204" pitchFamily="34" charset="0"/>
              <a:buChar char="•"/>
            </a:pPr>
            <a:r>
              <a:rPr lang="en-US" altLang="en-US" b="0" dirty="0"/>
              <a:t>Beliefs by thinking things out together </a:t>
            </a:r>
          </a:p>
          <a:p>
            <a:pPr marL="171450" indent="-171450" eaLnBrk="1" hangingPunct="1">
              <a:spcBef>
                <a:spcPct val="0"/>
              </a:spcBef>
              <a:buFont typeface="Arial" panose="020B0604020202020204" pitchFamily="34" charset="0"/>
              <a:buChar char="•"/>
            </a:pPr>
            <a:endParaRPr lang="en-US" altLang="en-US" b="0" dirty="0"/>
          </a:p>
          <a:p>
            <a:pPr marL="171450" indent="-171450" eaLnBrk="1" hangingPunct="1">
              <a:spcBef>
                <a:spcPct val="0"/>
              </a:spcBef>
              <a:buFont typeface="Arial" panose="020B0604020202020204" pitchFamily="34" charset="0"/>
              <a:buChar char="•"/>
            </a:pPr>
            <a:r>
              <a:rPr lang="en-US" altLang="en-US" b="0" dirty="0"/>
              <a:t>Attitudes by having common standards of behaviour </a:t>
            </a:r>
          </a:p>
        </p:txBody>
      </p:sp>
      <p:sp>
        <p:nvSpPr>
          <p:cNvPr id="21508" name="Slide Number Placeholder 3">
            <a:extLst>
              <a:ext uri="{FF2B5EF4-FFF2-40B4-BE49-F238E27FC236}">
                <a16:creationId xmlns:a16="http://schemas.microsoft.com/office/drawing/2014/main" id="{1D62C23D-8A84-4CEF-B5BD-44BBAB8240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D96428-5301-4A22-8F67-D323311A15D6}"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1.20. What is Community Health?</a:t>
            </a:r>
          </a:p>
          <a:p>
            <a:endParaRPr lang="en-GB" b="1" dirty="0"/>
          </a:p>
          <a:p>
            <a:pPr marL="171450" indent="-171450">
              <a:buFont typeface="Arial" panose="020B0604020202020204" pitchFamily="34" charset="0"/>
              <a:buChar char="•"/>
            </a:pPr>
            <a:r>
              <a:rPr lang="en-GB" b="0" dirty="0"/>
              <a:t>A Community that can</a:t>
            </a:r>
          </a:p>
          <a:p>
            <a:pPr marL="171450" indent="-171450">
              <a:buFont typeface="Arial" panose="020B0604020202020204" pitchFamily="34" charset="0"/>
              <a:buChar char="•"/>
            </a:pPr>
            <a:r>
              <a:rPr lang="en-GB" b="0" dirty="0"/>
              <a:t>Manage its own health issues</a:t>
            </a:r>
          </a:p>
          <a:p>
            <a:pPr marL="171450" indent="-171450">
              <a:buFont typeface="Arial" panose="020B0604020202020204" pitchFamily="34" charset="0"/>
              <a:buChar char="•"/>
            </a:pPr>
            <a:r>
              <a:rPr lang="en-GB" b="0" dirty="0"/>
              <a:t>By controlling all preventable diseases</a:t>
            </a:r>
          </a:p>
          <a:p>
            <a:pPr marL="171450" indent="-171450">
              <a:buFont typeface="Arial" panose="020B0604020202020204" pitchFamily="34" charset="0"/>
              <a:buChar char="•"/>
            </a:pPr>
            <a:r>
              <a:rPr lang="en-GB" b="0" dirty="0"/>
              <a:t>Supporting the vulnerable</a:t>
            </a:r>
          </a:p>
          <a:p>
            <a:pPr marL="171450" indent="-171450">
              <a:buFont typeface="Arial" panose="020B0604020202020204" pitchFamily="34" charset="0"/>
              <a:buChar char="•"/>
            </a:pPr>
            <a:r>
              <a:rPr lang="en-GB" b="0" dirty="0"/>
              <a:t>Ensuring a healthy environment</a:t>
            </a:r>
          </a:p>
          <a:p>
            <a:pPr marL="171450" indent="-171450">
              <a:buFont typeface="Arial" panose="020B0604020202020204" pitchFamily="34" charset="0"/>
              <a:buChar char="•"/>
            </a:pPr>
            <a:r>
              <a:rPr lang="en-GB" b="0" dirty="0"/>
              <a:t>With safe access to water sanitation and hygiene </a:t>
            </a:r>
          </a:p>
        </p:txBody>
      </p:sp>
      <p:sp>
        <p:nvSpPr>
          <p:cNvPr id="4" name="Slide Number Placeholder 3"/>
          <p:cNvSpPr>
            <a:spLocks noGrp="1"/>
          </p:cNvSpPr>
          <p:nvPr>
            <p:ph type="sldNum" sz="quarter" idx="5"/>
          </p:nvPr>
        </p:nvSpPr>
        <p:spPr/>
        <p:txBody>
          <a:bodyPr/>
          <a:lstStyle/>
          <a:p>
            <a:fld id="{AAF075CF-FEA6-4A35-BECB-990B3E1949A7}" type="slidenum">
              <a:rPr lang="en-ZA" smtClean="0"/>
              <a:t>22</a:t>
            </a:fld>
            <a:endParaRPr lang="en-ZA"/>
          </a:p>
        </p:txBody>
      </p:sp>
    </p:spTree>
    <p:extLst>
      <p:ext uri="{BB962C8B-B14F-4D97-AF65-F5344CB8AC3E}">
        <p14:creationId xmlns:p14="http://schemas.microsoft.com/office/powerpoint/2010/main" val="1304974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1.21. What is a Club</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Gathering  of people:   ad hoc collection of people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Group of people:          some common interest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Club of  members:       identifiable, registered and regular group</a:t>
            </a:r>
          </a:p>
          <a:p>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23</a:t>
            </a:fld>
            <a:endParaRPr lang="en-ZA"/>
          </a:p>
        </p:txBody>
      </p:sp>
    </p:spTree>
    <p:extLst>
      <p:ext uri="{BB962C8B-B14F-4D97-AF65-F5344CB8AC3E}">
        <p14:creationId xmlns:p14="http://schemas.microsoft.com/office/powerpoint/2010/main" val="760102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72727"/>
                </a:solidFill>
                <a:effectLst/>
                <a:latin typeface="+mn-lt"/>
              </a:rPr>
              <a:t>1.22. What is a Community Health Club?</a:t>
            </a:r>
          </a:p>
          <a:p>
            <a:pPr algn="l"/>
            <a:br>
              <a:rPr lang="en-GB" b="0" i="0" dirty="0">
                <a:solidFill>
                  <a:srgbClr val="272727"/>
                </a:solidFill>
                <a:effectLst/>
                <a:latin typeface="+mn-lt"/>
              </a:rPr>
            </a:br>
            <a:r>
              <a:rPr lang="en-GB" b="0" i="0" dirty="0">
                <a:solidFill>
                  <a:srgbClr val="272727"/>
                </a:solidFill>
                <a:effectLst/>
                <a:latin typeface="+mn-lt"/>
              </a:rPr>
              <a:t>A Community Health  Club is a group of people who are responsible for improving public health</a:t>
            </a:r>
            <a:br>
              <a:rPr lang="en-GB" b="0" i="0" dirty="0">
                <a:solidFill>
                  <a:srgbClr val="272727"/>
                </a:solidFill>
                <a:effectLst/>
                <a:latin typeface="+mn-lt"/>
              </a:rPr>
            </a:br>
            <a:r>
              <a:rPr lang="en-GB" b="0" i="0" dirty="0">
                <a:solidFill>
                  <a:srgbClr val="272727"/>
                </a:solidFill>
                <a:effectLst/>
                <a:latin typeface="+mn-lt"/>
              </a:rPr>
              <a:t>standards and living conditions in the village.</a:t>
            </a:r>
          </a:p>
          <a:p>
            <a:pPr algn="l"/>
            <a:endParaRPr lang="en-GB" b="0" i="0" dirty="0">
              <a:solidFill>
                <a:srgbClr val="272727"/>
              </a:solidFill>
              <a:effectLst/>
              <a:latin typeface="+mn-lt"/>
            </a:endParaRPr>
          </a:p>
          <a:p>
            <a:pPr algn="l"/>
            <a:r>
              <a:rPr lang="en-GB" b="0" i="0" dirty="0">
                <a:solidFill>
                  <a:srgbClr val="272727"/>
                </a:solidFill>
                <a:effectLst/>
                <a:latin typeface="+mn-lt"/>
              </a:rPr>
              <a:t>This  is a voluntary, non discriminatory club to which everyone can belong: men, women and</a:t>
            </a:r>
            <a:br>
              <a:rPr lang="en-GB" b="0" i="0" dirty="0">
                <a:solidFill>
                  <a:srgbClr val="272727"/>
                </a:solidFill>
                <a:effectLst/>
                <a:latin typeface="+mn-lt"/>
              </a:rPr>
            </a:br>
            <a:r>
              <a:rPr lang="en-GB" b="0" i="0" dirty="0">
                <a:solidFill>
                  <a:srgbClr val="272727"/>
                </a:solidFill>
                <a:effectLst/>
                <a:latin typeface="+mn-lt"/>
              </a:rPr>
              <a:t>children, old, middle-aged or young, rich or poor, educated or not.</a:t>
            </a:r>
          </a:p>
          <a:p>
            <a:pPr algn="l"/>
            <a:endParaRPr lang="en-GB" b="0" i="0" dirty="0">
              <a:solidFill>
                <a:srgbClr val="272727"/>
              </a:solidFill>
              <a:effectLst/>
              <a:latin typeface="+mn-lt"/>
            </a:endParaRPr>
          </a:p>
          <a:p>
            <a:pPr algn="l"/>
            <a:r>
              <a:rPr lang="en-GB" b="0" i="0" dirty="0">
                <a:solidFill>
                  <a:srgbClr val="272727"/>
                </a:solidFill>
                <a:effectLst/>
                <a:latin typeface="+mn-lt"/>
              </a:rPr>
              <a:t>It is a free non-political and non-religious forum for improving living conditions and family health</a:t>
            </a:r>
            <a:br>
              <a:rPr lang="en-GB" b="0" i="0" dirty="0">
                <a:solidFill>
                  <a:srgbClr val="272727"/>
                </a:solidFill>
                <a:effectLst/>
                <a:latin typeface="+mn-lt"/>
              </a:rPr>
            </a:br>
            <a:r>
              <a:rPr lang="en-GB" b="0" i="0" dirty="0">
                <a:solidFill>
                  <a:srgbClr val="272727"/>
                </a:solidFill>
                <a:effectLst/>
                <a:latin typeface="+mn-lt"/>
              </a:rPr>
              <a:t>through hygiene behaviour change with a view to controlling all preventable diseases without relying on external support.</a:t>
            </a:r>
          </a:p>
          <a:p>
            <a:pPr algn="l"/>
            <a:endParaRPr lang="en-GB" b="0" i="0" dirty="0">
              <a:solidFill>
                <a:srgbClr val="272727"/>
              </a:solidFill>
              <a:effectLst/>
              <a:latin typeface="+mn-lt"/>
            </a:endParaRPr>
          </a:p>
          <a:p>
            <a:pPr algn="l"/>
            <a:r>
              <a:rPr lang="en-GB" b="0" i="0" dirty="0">
                <a:solidFill>
                  <a:srgbClr val="272727"/>
                </a:solidFill>
                <a:effectLst/>
                <a:latin typeface="+mn-lt"/>
              </a:rPr>
              <a:t>All the households in every village should have at least one person as a CHC Member.</a:t>
            </a:r>
          </a:p>
          <a:p>
            <a:pPr algn="l"/>
            <a:endParaRPr lang="en-GB" b="0" i="0" dirty="0">
              <a:solidFill>
                <a:srgbClr val="272727"/>
              </a:solidFill>
              <a:effectLst/>
              <a:latin typeface="+mn-lt"/>
            </a:endParaRPr>
          </a:p>
          <a:p>
            <a:pPr algn="l"/>
            <a:r>
              <a:rPr lang="en-GB" b="0" i="0" dirty="0">
                <a:solidFill>
                  <a:srgbClr val="272727"/>
                </a:solidFill>
                <a:effectLst/>
                <a:latin typeface="+mn-lt"/>
              </a:rPr>
              <a:t>CHCs should be as large as possible</a:t>
            </a:r>
          </a:p>
          <a:p>
            <a:pPr algn="l"/>
            <a:endParaRPr lang="en-GB" b="0" i="0" dirty="0">
              <a:solidFill>
                <a:srgbClr val="272727"/>
              </a:solidFill>
              <a:effectLst/>
              <a:latin typeface="+mn-lt"/>
            </a:endParaRPr>
          </a:p>
          <a:p>
            <a:pPr algn="l"/>
            <a:r>
              <a:rPr lang="en-GB" b="0" i="0" dirty="0">
                <a:solidFill>
                  <a:srgbClr val="272727"/>
                </a:solidFill>
                <a:effectLst/>
                <a:latin typeface="+mn-lt"/>
              </a:rPr>
              <a:t>Members meets once a week for a few hours to learn about health and hygiene with an view to</a:t>
            </a:r>
            <a:br>
              <a:rPr lang="en-GB" b="0" i="0" dirty="0">
                <a:solidFill>
                  <a:srgbClr val="272727"/>
                </a:solidFill>
                <a:effectLst/>
                <a:latin typeface="+mn-lt"/>
              </a:rPr>
            </a:br>
            <a:r>
              <a:rPr lang="en-GB" b="0" i="0" dirty="0">
                <a:solidFill>
                  <a:srgbClr val="272727"/>
                </a:solidFill>
                <a:effectLst/>
                <a:latin typeface="+mn-lt"/>
              </a:rPr>
              <a:t>monitoring all public health issues of the community.</a:t>
            </a:r>
          </a:p>
          <a:p>
            <a:pPr algn="l"/>
            <a:endParaRPr lang="en-GB" b="0" i="0" dirty="0">
              <a:solidFill>
                <a:srgbClr val="272727"/>
              </a:solidFill>
              <a:effectLst/>
              <a:latin typeface="+mn-lt"/>
            </a:endParaRPr>
          </a:p>
          <a:p>
            <a:pPr algn="l"/>
            <a:r>
              <a:rPr lang="en-GB" b="0" i="0" dirty="0">
                <a:solidFill>
                  <a:srgbClr val="272727"/>
                </a:solidFill>
                <a:effectLst/>
                <a:latin typeface="+mn-lt"/>
              </a:rPr>
              <a:t>Members are bound together by recognition of standards of hygiene and rights of men, women</a:t>
            </a:r>
            <a:br>
              <a:rPr lang="en-GB" b="0" i="0" dirty="0">
                <a:solidFill>
                  <a:srgbClr val="272727"/>
                </a:solidFill>
                <a:effectLst/>
                <a:latin typeface="+mn-lt"/>
              </a:rPr>
            </a:br>
            <a:r>
              <a:rPr lang="en-GB" b="0" i="0" dirty="0">
                <a:solidFill>
                  <a:srgbClr val="272727"/>
                </a:solidFill>
                <a:effectLst/>
                <a:latin typeface="+mn-lt"/>
              </a:rPr>
              <a:t>and children to a healthy, productive and dignified life.</a:t>
            </a: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24</a:t>
            </a:fld>
            <a:endParaRPr lang="en-ZA"/>
          </a:p>
        </p:txBody>
      </p:sp>
    </p:spTree>
    <p:extLst>
      <p:ext uri="{BB962C8B-B14F-4D97-AF65-F5344CB8AC3E}">
        <p14:creationId xmlns:p14="http://schemas.microsoft.com/office/powerpoint/2010/main" val="3391290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b="1" dirty="0">
                <a:latin typeface="+mn-lt"/>
                <a:cs typeface="Arial" panose="020B0604020202020204" pitchFamily="34" charset="0"/>
              </a:rPr>
              <a:t>Acquired</a:t>
            </a:r>
            <a:r>
              <a:rPr lang="en-US" sz="1200" dirty="0">
                <a:latin typeface="+mn-lt"/>
                <a:cs typeface="Arial" panose="020B0604020202020204" pitchFamily="34" charset="0"/>
              </a:rPr>
              <a:t> – to personally achieve / earn some quality or status </a:t>
            </a:r>
            <a:endParaRPr lang="en-GB" sz="1200" dirty="0">
              <a:latin typeface="+mn-lt"/>
              <a:cs typeface="Arial" panose="020B0604020202020204" pitchFamily="34" charset="0"/>
            </a:endParaRPr>
          </a:p>
          <a:p>
            <a:pPr>
              <a:lnSpc>
                <a:spcPct val="150000"/>
              </a:lnSpc>
            </a:pPr>
            <a:r>
              <a:rPr lang="en-US" sz="1200" b="1" dirty="0">
                <a:latin typeface="+mn-lt"/>
                <a:cs typeface="Arial" panose="020B0604020202020204" pitchFamily="34" charset="0"/>
              </a:rPr>
              <a:t>Ascribed </a:t>
            </a:r>
            <a:r>
              <a:rPr lang="en-US" sz="1200" dirty="0">
                <a:latin typeface="+mn-lt"/>
                <a:cs typeface="Arial" panose="020B0604020202020204" pitchFamily="34" charset="0"/>
              </a:rPr>
              <a:t>– to be born with some quality or status</a:t>
            </a:r>
            <a:endParaRPr lang="en-GB" sz="1200" dirty="0">
              <a:latin typeface="+mn-lt"/>
              <a:cs typeface="Arial" panose="020B0604020202020204" pitchFamily="34" charset="0"/>
            </a:endParaRPr>
          </a:p>
          <a:p>
            <a:pPr>
              <a:lnSpc>
                <a:spcPct val="150000"/>
              </a:lnSpc>
            </a:pPr>
            <a:r>
              <a:rPr lang="en-US" sz="1200" b="1" dirty="0">
                <a:latin typeface="+mn-lt"/>
                <a:cs typeface="Arial" panose="020B0604020202020204" pitchFamily="34" charset="0"/>
              </a:rPr>
              <a:t>Community: </a:t>
            </a:r>
            <a:r>
              <a:rPr lang="en-US" sz="1200" dirty="0">
                <a:latin typeface="+mn-lt"/>
                <a:cs typeface="Arial" panose="020B0604020202020204" pitchFamily="34" charset="0"/>
              </a:rPr>
              <a:t>people living in the same location and sharing a common vision</a:t>
            </a:r>
            <a:r>
              <a:rPr lang="en-US" sz="1200" b="1" dirty="0">
                <a:latin typeface="+mn-lt"/>
                <a:cs typeface="Arial" panose="020B0604020202020204" pitchFamily="34" charset="0"/>
              </a:rPr>
              <a:t> </a:t>
            </a:r>
            <a:endParaRPr lang="en-GB" sz="1200" dirty="0">
              <a:latin typeface="+mn-lt"/>
              <a:cs typeface="Arial" panose="020B0604020202020204" pitchFamily="34" charset="0"/>
            </a:endParaRPr>
          </a:p>
          <a:p>
            <a:pPr>
              <a:lnSpc>
                <a:spcPct val="150000"/>
              </a:lnSpc>
            </a:pPr>
            <a:r>
              <a:rPr lang="en-US" sz="1200" b="1" dirty="0">
                <a:latin typeface="+mn-lt"/>
                <a:cs typeface="Arial" panose="020B0604020202020204" pitchFamily="34" charset="0"/>
              </a:rPr>
              <a:t>‘community’: </a:t>
            </a:r>
            <a:r>
              <a:rPr lang="en-US" sz="1200" dirty="0">
                <a:latin typeface="+mn-lt"/>
                <a:cs typeface="Arial" panose="020B0604020202020204" pitchFamily="34" charset="0"/>
              </a:rPr>
              <a:t>people living in the same geographical location</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Common Unity</a:t>
            </a:r>
            <a:r>
              <a:rPr lang="en-ZA" sz="1200" dirty="0">
                <a:latin typeface="+mn-lt"/>
                <a:cs typeface="Arial" panose="020B0604020202020204" pitchFamily="34" charset="0"/>
              </a:rPr>
              <a:t> – share common vision for the area</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Critical mass – </a:t>
            </a:r>
            <a:r>
              <a:rPr lang="en-ZA" sz="1200" dirty="0">
                <a:latin typeface="+mn-lt"/>
                <a:cs typeface="Arial" panose="020B0604020202020204" pitchFamily="34" charset="0"/>
              </a:rPr>
              <a:t>the larger proportion of a population</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Dysfunctional</a:t>
            </a:r>
            <a:r>
              <a:rPr lang="en-ZA" sz="1200" dirty="0">
                <a:latin typeface="+mn-lt"/>
                <a:cs typeface="Arial" panose="020B0604020202020204" pitchFamily="34" charset="0"/>
              </a:rPr>
              <a:t> – inability to manage without assistance</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Focal Person</a:t>
            </a:r>
            <a:r>
              <a:rPr lang="en-ZA" sz="1200" dirty="0">
                <a:latin typeface="+mn-lt"/>
                <a:cs typeface="Arial" panose="020B0604020202020204" pitchFamily="34" charset="0"/>
              </a:rPr>
              <a:t> – the most networked person in a community </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Friends</a:t>
            </a:r>
            <a:r>
              <a:rPr lang="en-ZA" sz="1200" dirty="0">
                <a:latin typeface="+mn-lt"/>
                <a:cs typeface="Arial" panose="020B0604020202020204" pitchFamily="34" charset="0"/>
              </a:rPr>
              <a:t> – those people who you meet most weeks</a:t>
            </a:r>
            <a:endParaRPr lang="en-GB" sz="1200" dirty="0">
              <a:latin typeface="+mn-lt"/>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25</a:t>
            </a:fld>
            <a:endParaRPr lang="en-ZA"/>
          </a:p>
        </p:txBody>
      </p:sp>
    </p:spTree>
    <p:extLst>
      <p:ext uri="{BB962C8B-B14F-4D97-AF65-F5344CB8AC3E}">
        <p14:creationId xmlns:p14="http://schemas.microsoft.com/office/powerpoint/2010/main" val="3436463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ZA" sz="1200" b="1" dirty="0">
                <a:latin typeface="+mn-lt"/>
                <a:cs typeface="Arial" panose="020B0604020202020204" pitchFamily="34" charset="0"/>
              </a:rPr>
              <a:t>Functional </a:t>
            </a:r>
            <a:r>
              <a:rPr lang="en-ZA" sz="1200" dirty="0">
                <a:latin typeface="+mn-lt"/>
                <a:cs typeface="Arial" panose="020B0604020202020204" pitchFamily="34" charset="0"/>
              </a:rPr>
              <a:t>– ability to manage without assistance</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Fundamental Need</a:t>
            </a:r>
            <a:r>
              <a:rPr lang="en-ZA" sz="1200" dirty="0">
                <a:latin typeface="+mn-lt"/>
                <a:cs typeface="Arial" panose="020B0604020202020204" pitchFamily="34" charset="0"/>
              </a:rPr>
              <a:t> - a basic priority in our lives</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Interaction</a:t>
            </a:r>
            <a:r>
              <a:rPr lang="en-ZA" sz="1200" dirty="0">
                <a:latin typeface="+mn-lt"/>
                <a:cs typeface="Arial" panose="020B0604020202020204" pitchFamily="34" charset="0"/>
              </a:rPr>
              <a:t> – meeting or activity between people</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Homogenous – </a:t>
            </a:r>
            <a:r>
              <a:rPr lang="en-ZA" sz="1200" dirty="0">
                <a:latin typeface="+mn-lt"/>
                <a:cs typeface="Arial" panose="020B0604020202020204" pitchFamily="34" charset="0"/>
              </a:rPr>
              <a:t>similar in culture, class and education level</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Self efficacy – </a:t>
            </a:r>
            <a:r>
              <a:rPr lang="en-ZA" sz="1200" dirty="0">
                <a:latin typeface="+mn-lt"/>
                <a:cs typeface="Arial" panose="020B0604020202020204" pitchFamily="34" charset="0"/>
              </a:rPr>
              <a:t>confidence in one’s own ability</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Social Network</a:t>
            </a:r>
            <a:r>
              <a:rPr lang="en-ZA" sz="1200" dirty="0">
                <a:latin typeface="+mn-lt"/>
                <a:cs typeface="Arial" panose="020B0604020202020204" pitchFamily="34" charset="0"/>
              </a:rPr>
              <a:t> –communication between people in same geographic area</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Social Media</a:t>
            </a:r>
            <a:r>
              <a:rPr lang="en-ZA" sz="1200" dirty="0">
                <a:latin typeface="+mn-lt"/>
                <a:cs typeface="Arial" panose="020B0604020202020204" pitchFamily="34" charset="0"/>
              </a:rPr>
              <a:t> – networks between people using digital communication</a:t>
            </a:r>
            <a:endParaRPr lang="en-GB" sz="1200" dirty="0">
              <a:latin typeface="+mn-lt"/>
              <a:cs typeface="Arial" panose="020B0604020202020204" pitchFamily="34" charset="0"/>
            </a:endParaRPr>
          </a:p>
          <a:p>
            <a:pPr>
              <a:lnSpc>
                <a:spcPct val="150000"/>
              </a:lnSpc>
            </a:pPr>
            <a:r>
              <a:rPr lang="en-ZA" sz="1200" b="1" dirty="0">
                <a:latin typeface="+mn-lt"/>
                <a:cs typeface="Arial" panose="020B0604020202020204" pitchFamily="34" charset="0"/>
              </a:rPr>
              <a:t>Social Demographics</a:t>
            </a:r>
            <a:r>
              <a:rPr lang="en-ZA" sz="1200" dirty="0">
                <a:latin typeface="+mn-lt"/>
                <a:cs typeface="Arial" panose="020B0604020202020204" pitchFamily="34" charset="0"/>
              </a:rPr>
              <a:t> – the basic information about a person</a:t>
            </a:r>
            <a:endParaRPr lang="en-GB" sz="1200" dirty="0">
              <a:latin typeface="+mn-lt"/>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26</a:t>
            </a:fld>
            <a:endParaRPr lang="en-ZA"/>
          </a:p>
        </p:txBody>
      </p:sp>
    </p:spTree>
    <p:extLst>
      <p:ext uri="{BB962C8B-B14F-4D97-AF65-F5344CB8AC3E}">
        <p14:creationId xmlns:p14="http://schemas.microsoft.com/office/powerpoint/2010/main" val="2603594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1. Assignment </a:t>
            </a:r>
          </a:p>
          <a:p>
            <a:pPr>
              <a:lnSpc>
                <a:spcPct val="107000"/>
              </a:lnSpc>
              <a:spcAft>
                <a:spcPts val="800"/>
              </a:spcAft>
            </a:pP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Homogenous is your community</a:t>
            </a:r>
          </a:p>
          <a:p>
            <a:pPr>
              <a:lnSpc>
                <a:spcPct val="107000"/>
              </a:lnSpc>
              <a:spcAft>
                <a:spcPts val="80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800" kern="1200" dirty="0">
                <a:solidFill>
                  <a:srgbClr val="000000"/>
                </a:solidFill>
                <a:effectLst/>
                <a:latin typeface="Calibri" panose="020F0502020204030204" pitchFamily="34" charset="0"/>
                <a:ea typeface="Times New Roman" panose="02020603050405020304" pitchFamily="18" charset="0"/>
              </a:rPr>
              <a:t>1. Map the social network in the village</a:t>
            </a:r>
            <a:endParaRPr lang="en-GB"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en-ZA" sz="1800" kern="1200" dirty="0">
                <a:solidFill>
                  <a:srgbClr val="000000"/>
                </a:solidFill>
                <a:effectLst/>
                <a:latin typeface="Calibri" panose="020F0502020204030204" pitchFamily="34" charset="0"/>
                <a:ea typeface="Times New Roman" panose="02020603050405020304" pitchFamily="18" charset="0"/>
              </a:rPr>
              <a:t>List all the households registered in the CHC</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startAt="2"/>
              <a:tabLst>
                <a:tab pos="457200" algn="l"/>
              </a:tabLst>
            </a:pPr>
            <a:r>
              <a:rPr lang="en-ZA" sz="1800" kern="1200" dirty="0">
                <a:solidFill>
                  <a:srgbClr val="000000"/>
                </a:solidFill>
                <a:effectLst/>
                <a:latin typeface="Calibri" panose="020F0502020204030204" pitchFamily="34" charset="0"/>
                <a:ea typeface="Times New Roman" panose="02020603050405020304" pitchFamily="18" charset="0"/>
              </a:rPr>
              <a:t>Number all the members and write their number on the map</a:t>
            </a:r>
            <a:endParaRPr lang="en-GB"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startAt="3"/>
              <a:tabLst>
                <a:tab pos="457200" algn="l"/>
              </a:tabLst>
            </a:pPr>
            <a:r>
              <a:rPr lang="en-ZA" sz="1800" kern="1200" dirty="0">
                <a:solidFill>
                  <a:srgbClr val="000000"/>
                </a:solidFill>
                <a:effectLst/>
                <a:latin typeface="Calibri" panose="020F0502020204030204" pitchFamily="34" charset="0"/>
                <a:ea typeface="Times New Roman" panose="02020603050405020304" pitchFamily="18" charset="0"/>
              </a:rPr>
              <a:t>Ask each member to identify all the  households of friends</a:t>
            </a:r>
            <a:endParaRPr lang="en-GB" sz="1800" dirty="0">
              <a:effectLst/>
              <a:latin typeface="Times New Roman" panose="02020603050405020304" pitchFamily="18" charset="0"/>
              <a:ea typeface="Times New Roman" panose="02020603050405020304" pitchFamily="18" charset="0"/>
            </a:endParaRPr>
          </a:p>
          <a:p>
            <a:r>
              <a:rPr lang="en-ZA" sz="1800" kern="1200" dirty="0">
                <a:solidFill>
                  <a:srgbClr val="000000"/>
                </a:solidFill>
                <a:effectLst/>
                <a:latin typeface="Calibri" panose="020F0502020204030204" pitchFamily="34" charset="0"/>
                <a:ea typeface="Times New Roman" panose="02020603050405020304" pitchFamily="18" charset="0"/>
              </a:rPr>
              <a:t>4. Draw a line from her household to all her friends</a:t>
            </a:r>
            <a:endParaRPr lang="en-GB" sz="1800" dirty="0">
              <a:effectLst/>
              <a:latin typeface="Times New Roman" panose="02020603050405020304" pitchFamily="18" charset="0"/>
              <a:ea typeface="Times New Roman" panose="02020603050405020304" pitchFamily="18" charset="0"/>
            </a:endParaRPr>
          </a:p>
          <a:p>
            <a:r>
              <a:rPr lang="en-ZA" sz="1800" kern="1200" dirty="0">
                <a:solidFill>
                  <a:srgbClr val="000000"/>
                </a:solidFill>
                <a:effectLst/>
                <a:latin typeface="Calibri" panose="020F0502020204030204" pitchFamily="34" charset="0"/>
                <a:ea typeface="Times New Roman" panose="02020603050405020304" pitchFamily="18" charset="0"/>
              </a:rPr>
              <a:t>5. Identify the top five most connected people in the CHC</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27</a:t>
            </a:fld>
            <a:endParaRPr lang="en-ZA"/>
          </a:p>
        </p:txBody>
      </p:sp>
    </p:spTree>
    <p:extLst>
      <p:ext uri="{BB962C8B-B14F-4D97-AF65-F5344CB8AC3E}">
        <p14:creationId xmlns:p14="http://schemas.microsoft.com/office/powerpoint/2010/main" val="185818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ZA" sz="1200" dirty="0">
                <a:latin typeface="+mn-lt"/>
                <a:cs typeface="Arial" panose="020B0604020202020204" pitchFamily="34" charset="0"/>
              </a:rPr>
              <a:t>Using the Survey form provided </a:t>
            </a:r>
          </a:p>
          <a:p>
            <a:pPr>
              <a:lnSpc>
                <a:spcPct val="150000"/>
              </a:lnSpc>
            </a:pPr>
            <a:r>
              <a:rPr lang="en-ZA" sz="1200" dirty="0">
                <a:latin typeface="+mn-lt"/>
                <a:cs typeface="Arial" panose="020B0604020202020204" pitchFamily="34" charset="0"/>
              </a:rPr>
              <a:t>	find out Demographic information from each family</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Size of Household</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Ethnic group </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Mother tongue </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Religion           </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Level of Education</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Occupation</a:t>
            </a:r>
          </a:p>
          <a:p>
            <a:pPr marL="1028700" lvl="1" indent="-571500">
              <a:lnSpc>
                <a:spcPct val="150000"/>
              </a:lnSpc>
              <a:buFont typeface="Arial" panose="020B0604020202020204" pitchFamily="34" charset="0"/>
              <a:buChar char="•"/>
            </a:pPr>
            <a:r>
              <a:rPr lang="en-ZA" sz="1200" dirty="0">
                <a:latin typeface="+mn-lt"/>
                <a:cs typeface="Arial" panose="020B0604020202020204" pitchFamily="34" charset="0"/>
              </a:rPr>
              <a:t>Sanitation status</a:t>
            </a:r>
            <a:endParaRPr lang="en-GB" sz="1200" dirty="0">
              <a:latin typeface="+mn-lt"/>
            </a:endParaRPr>
          </a:p>
        </p:txBody>
      </p:sp>
      <p:sp>
        <p:nvSpPr>
          <p:cNvPr id="4" name="Slide Number Placeholder 3"/>
          <p:cNvSpPr>
            <a:spLocks noGrp="1"/>
          </p:cNvSpPr>
          <p:nvPr>
            <p:ph type="sldNum" sz="quarter" idx="5"/>
          </p:nvPr>
        </p:nvSpPr>
        <p:spPr/>
        <p:txBody>
          <a:bodyPr/>
          <a:lstStyle/>
          <a:p>
            <a:fld id="{AAF075CF-FEA6-4A35-BECB-990B3E1949A7}" type="slidenum">
              <a:rPr lang="en-ZA" smtClean="0"/>
              <a:t>28</a:t>
            </a:fld>
            <a:endParaRPr lang="en-ZA"/>
          </a:p>
        </p:txBody>
      </p:sp>
    </p:spTree>
    <p:extLst>
      <p:ext uri="{BB962C8B-B14F-4D97-AF65-F5344CB8AC3E}">
        <p14:creationId xmlns:p14="http://schemas.microsoft.com/office/powerpoint/2010/main" val="248618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2503772-2F9A-497A-BBE1-02D2D0351A07}" type="slidenum">
              <a:rPr lang="en-ZA" smtClean="0"/>
              <a:t>29</a:t>
            </a:fld>
            <a:endParaRPr lang="en-ZA"/>
          </a:p>
        </p:txBody>
      </p:sp>
    </p:spTree>
    <p:extLst>
      <p:ext uri="{BB962C8B-B14F-4D97-AF65-F5344CB8AC3E}">
        <p14:creationId xmlns:p14="http://schemas.microsoft.com/office/powerpoint/2010/main" val="5848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rgbClr val="000000"/>
                </a:solidFill>
                <a:effectLst/>
                <a:latin typeface="+mn-lt"/>
                <a:ea typeface="Times New Roman" panose="02020603050405020304" pitchFamily="18" charset="0"/>
                <a:cs typeface="Times New Roman" panose="02020603050405020304" pitchFamily="18" charset="0"/>
              </a:rPr>
              <a:t>In this session </a:t>
            </a:r>
          </a:p>
          <a:p>
            <a:r>
              <a:rPr lang="en-GB" sz="1200" dirty="0">
                <a:effectLst/>
                <a:latin typeface="+mn-lt"/>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We define the word ‘Community’ </a:t>
            </a:r>
            <a:endParaRPr lang="en-GB" sz="1200" dirty="0">
              <a:effectLst/>
              <a:latin typeface="+mn-lt"/>
              <a:ea typeface="Times New Roman" panose="02020603050405020304" pitchFamily="18" charset="0"/>
            </a:endParaRPr>
          </a:p>
          <a:p>
            <a:pPr marL="457200"/>
            <a:r>
              <a:rPr lang="en-GB" sz="1200" dirty="0">
                <a:effectLst/>
                <a:latin typeface="+mn-lt"/>
                <a:ea typeface="Times New Roman" panose="02020603050405020304" pitchFamily="18" charset="0"/>
              </a:rPr>
              <a:t> </a:t>
            </a:r>
          </a:p>
          <a:p>
            <a:pPr marL="342900" lvl="0" indent="-342900">
              <a:buFont typeface="Symbol" panose="05050102010706020507" pitchFamily="18" charset="2"/>
              <a:buChar char=""/>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Examine the syntax of the word Community and discuss i.e. Common Unity </a:t>
            </a: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rPr>
              <a:t> </a:t>
            </a:r>
          </a:p>
          <a:p>
            <a:pPr marL="342900" lvl="0" indent="-342900">
              <a:buFont typeface="Symbol" panose="05050102010706020507" pitchFamily="18" charset="2"/>
              <a:buChar char=""/>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Identify a functional community and a dysfunctional community </a:t>
            </a: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rPr>
              <a:t> </a:t>
            </a:r>
          </a:p>
          <a:p>
            <a:pPr marL="342900" lvl="0" indent="-342900">
              <a:buFont typeface="Symbol" panose="05050102010706020507" pitchFamily="18" charset="2"/>
              <a:buChar char=""/>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Understand our fundamental role as community workers </a:t>
            </a:r>
            <a:endParaRPr lang="en-GB" sz="1200" dirty="0">
              <a:effectLst/>
              <a:latin typeface="+mn-lt"/>
              <a:ea typeface="Times New Roman" panose="02020603050405020304" pitchFamily="18" charset="0"/>
            </a:endParaRPr>
          </a:p>
          <a:p>
            <a:r>
              <a:rPr lang="en-GB" sz="1200" dirty="0">
                <a:effectLst/>
                <a:latin typeface="+mn-lt"/>
                <a:ea typeface="Times New Roman" panose="02020603050405020304" pitchFamily="18" charset="0"/>
              </a:rPr>
              <a:t>  </a:t>
            </a:r>
          </a:p>
          <a:p>
            <a:pPr marL="342900" lvl="0" indent="-342900">
              <a:buFont typeface="Symbol" panose="05050102010706020507" pitchFamily="18" charset="2"/>
              <a:buChar char=""/>
            </a:pPr>
            <a:r>
              <a:rPr lang="en-GB" sz="1200" dirty="0">
                <a:effectLst/>
                <a:latin typeface="+mn-lt"/>
                <a:ea typeface="Times New Roman" panose="02020603050405020304" pitchFamily="18" charset="0"/>
              </a:rPr>
              <a:t>Understand importance of social networks and social capital</a:t>
            </a:r>
          </a:p>
          <a:p>
            <a:pPr marL="457200"/>
            <a:r>
              <a:rPr lang="en-GB" sz="1200" dirty="0">
                <a:effectLst/>
                <a:latin typeface="+mn-lt"/>
                <a:ea typeface="Times New Roman" panose="02020603050405020304" pitchFamily="18" charset="0"/>
              </a:rPr>
              <a:t> </a:t>
            </a:r>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Understand social networks the meaning of Social Capital</a:t>
            </a:r>
            <a:endParaRPr lang="en-GB" sz="1200" dirty="0">
              <a:effectLst/>
              <a:latin typeface="+mn-lt"/>
              <a:ea typeface="Times New Roman" panose="02020603050405020304" pitchFamily="18" charset="0"/>
            </a:endParaRPr>
          </a:p>
          <a:p>
            <a:pPr marL="457200"/>
            <a:r>
              <a:rPr lang="en-GB" sz="1200" dirty="0">
                <a:effectLst/>
                <a:latin typeface="+mn-lt"/>
                <a:ea typeface="Times New Roman" panose="02020603050405020304" pitchFamily="18" charset="0"/>
              </a:rPr>
              <a:t> </a:t>
            </a:r>
          </a:p>
          <a:p>
            <a:pPr marL="342900" lvl="0" indent="-342900">
              <a:spcBef>
                <a:spcPts val="1200"/>
              </a:spcBef>
              <a:buFont typeface="Symbol" panose="05050102010706020507" pitchFamily="18" charset="2"/>
              <a:buChar char=""/>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By the end of this Topic, ‘you should be able to answer the deceptively simple question:</a:t>
            </a:r>
          </a:p>
          <a:p>
            <a:pPr marL="342900" lvl="0" indent="-342900">
              <a:spcBef>
                <a:spcPts val="1200"/>
              </a:spcBef>
              <a:buFont typeface="Symbol" panose="05050102010706020507" pitchFamily="18" charset="2"/>
              <a:buChar char=""/>
            </a:pPr>
            <a:endParaRPr lang="en-ZA" sz="1200" kern="1200" dirty="0">
              <a:solidFill>
                <a:srgbClr val="000000"/>
              </a:solidFill>
              <a:effectLst/>
              <a:latin typeface="+mn-lt"/>
              <a:ea typeface="Times New Roman" panose="02020603050405020304" pitchFamily="18" charset="0"/>
              <a:cs typeface="Times New Roman" panose="02020603050405020304" pitchFamily="18" charset="0"/>
            </a:endParaRPr>
          </a:p>
          <a:p>
            <a:pPr marL="0" lvl="0" indent="0">
              <a:spcBef>
                <a:spcPts val="1200"/>
              </a:spcBef>
              <a:buFont typeface="Symbol" panose="05050102010706020507" pitchFamily="18" charset="2"/>
              <a:buNone/>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              </a:t>
            </a:r>
            <a:r>
              <a:rPr lang="en-ZA" sz="1200" b="1" i="1" kern="1200" dirty="0">
                <a:solidFill>
                  <a:srgbClr val="000000"/>
                </a:solidFill>
                <a:effectLst/>
                <a:latin typeface="+mn-lt"/>
                <a:ea typeface="Times New Roman" panose="02020603050405020304" pitchFamily="18" charset="0"/>
                <a:cs typeface="Times New Roman" panose="02020603050405020304" pitchFamily="18" charset="0"/>
              </a:rPr>
              <a:t>What is a Functional Community?’</a:t>
            </a:r>
            <a:r>
              <a:rPr lang="en-ZA" sz="1200" b="1"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3</a:t>
            </a:fld>
            <a:endParaRPr lang="en-ZA"/>
          </a:p>
        </p:txBody>
      </p:sp>
    </p:spTree>
    <p:extLst>
      <p:ext uri="{BB962C8B-B14F-4D97-AF65-F5344CB8AC3E}">
        <p14:creationId xmlns:p14="http://schemas.microsoft.com/office/powerpoint/2010/main" val="428009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1.2. Definition of a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Send a snap poll of your understanding of the definition of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How often do we use the word community in our proposal writing to mean ‘A’ the beneficiaries, or ‘B’ as if they are a well coordinated group.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e.g. ‘</a:t>
            </a:r>
            <a:r>
              <a:rPr lang="en-US" sz="1200" i="1" kern="1200" dirty="0">
                <a:solidFill>
                  <a:srgbClr val="000000"/>
                </a:solidFill>
                <a:effectLst/>
                <a:latin typeface="+mn-lt"/>
                <a:ea typeface="Times New Roman" panose="02020603050405020304" pitchFamily="18" charset="0"/>
                <a:cs typeface="Times New Roman" panose="02020603050405020304" pitchFamily="18" charset="0"/>
              </a:rPr>
              <a:t>We will consult the community at all stages of the </a:t>
            </a:r>
            <a:r>
              <a:rPr lang="en-US" sz="1200" i="1" kern="1200" dirty="0" err="1">
                <a:solidFill>
                  <a:srgbClr val="000000"/>
                </a:solidFill>
                <a:effectLst/>
                <a:latin typeface="+mn-lt"/>
                <a:ea typeface="Times New Roman" panose="02020603050405020304" pitchFamily="18" charset="0"/>
                <a:cs typeface="Times New Roman" panose="02020603050405020304" pitchFamily="18" charset="0"/>
              </a:rPr>
              <a:t>programme</a:t>
            </a:r>
            <a:r>
              <a:rPr lang="en-US" sz="1200" i="1" kern="1200" dirty="0">
                <a:solidFill>
                  <a:srgbClr val="000000"/>
                </a:solidFill>
                <a:effectLst/>
                <a:latin typeface="+mn-lt"/>
                <a:ea typeface="Times New Roman" panose="02020603050405020304" pitchFamily="18" charset="0"/>
                <a:cs typeface="Times New Roman" panose="02020603050405020304" pitchFamily="18" charset="0"/>
              </a:rPr>
              <a:t>.’</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Meaning we plan to talk to a few of the village leaders.</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Is this really a reflection of the whole village?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The definitions ‘C’ and ‘D’ do give us an idea that the people in the area know each other and work together to some degree, but how often is this really the case.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In many cases there is an assumption that the community have a sort of magical mental telepathy.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e.g. </a:t>
            </a:r>
            <a:r>
              <a:rPr lang="en-US" sz="1200" i="1" kern="1200" dirty="0">
                <a:solidFill>
                  <a:srgbClr val="000000"/>
                </a:solidFill>
                <a:effectLst/>
                <a:latin typeface="+mn-lt"/>
                <a:ea typeface="Times New Roman" panose="02020603050405020304" pitchFamily="18" charset="0"/>
                <a:cs typeface="Times New Roman" panose="02020603050405020304" pitchFamily="18" charset="0"/>
              </a:rPr>
              <a:t>The community gives priority to the need for water?</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Really? Or is that just the manager imagining that is what would be their logical preference. </a:t>
            </a:r>
            <a:endParaRPr lang="en-GB" sz="1200" dirty="0">
              <a:effectLst/>
              <a:latin typeface="+mn-lt"/>
              <a:ea typeface="Times New Roman" panose="02020603050405020304" pitchFamily="18" charset="0"/>
            </a:endParaRPr>
          </a:p>
          <a:p>
            <a:pPr>
              <a:lnSpc>
                <a:spcPct val="115000"/>
              </a:lnSpc>
            </a:pPr>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Do we actually know how well coordinated they are in reality. </a:t>
            </a:r>
          </a:p>
          <a:p>
            <a:pPr>
              <a:lnSpc>
                <a:spcPct val="115000"/>
              </a:lnSpc>
            </a:pPr>
            <a:endParaRPr lang="en-US" sz="1200" kern="1200" dirty="0">
              <a:solidFill>
                <a:srgbClr val="000000"/>
              </a:solidFill>
              <a:effectLst/>
              <a:latin typeface="+mn-lt"/>
              <a:ea typeface="Times New Roman" panose="02020603050405020304" pitchFamily="18" charset="0"/>
              <a:cs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How often do they meet? Every month, every year, ever?  </a:t>
            </a:r>
          </a:p>
          <a:p>
            <a:pPr>
              <a:lnSpc>
                <a:spcPct val="115000"/>
              </a:lnSpc>
            </a:pP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AF075CF-FEA6-4A35-BECB-990B3E1949A7}" type="slidenum">
              <a:rPr lang="en-ZA" smtClean="0"/>
              <a:t>4</a:t>
            </a:fld>
            <a:endParaRPr lang="en-ZA"/>
          </a:p>
        </p:txBody>
      </p:sp>
    </p:spTree>
    <p:extLst>
      <p:ext uri="{BB962C8B-B14F-4D97-AF65-F5344CB8AC3E}">
        <p14:creationId xmlns:p14="http://schemas.microsoft.com/office/powerpoint/2010/main" val="421768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kern="1200" dirty="0">
                <a:solidFill>
                  <a:srgbClr val="000000"/>
                </a:solidFill>
                <a:effectLst/>
                <a:latin typeface="+mn-lt"/>
                <a:ea typeface="Times New Roman" panose="02020603050405020304" pitchFamily="18" charset="0"/>
                <a:cs typeface="Times New Roman" panose="02020603050405020304" pitchFamily="18" charset="0"/>
              </a:rPr>
              <a:t>1.3. Common Unity</a:t>
            </a: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The best way to understand the word Community is to split it into – Common /  Unity.</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Perhaps ‘in the old days’ there was some Common Unity, before people were mobile, before they left their village and before most services were professionalized, where there was a specialization of skill with in the area. If you wanted a horse-shoe you went to the blacksmith, some bread you went to the baker. Then everyone needed each other and they had the opportunity to meet often.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How much Common Unity exists now?  It varies from urban/rural and rich/poor areas.</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By frequent interaction: What opportunities do people in a rural village have to meet during the day?  They can meet when they go to fetch water, they can walk back with their friends and talk. Gossip create common unity. What happens when they no longer have to fetch water but it is piped to their homes?</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By living and working together people in a small geographical area, can  develop strong social networks between families and this leads to a common vision for the area. </a:t>
            </a:r>
            <a:endParaRPr lang="en-GB" sz="1200" dirty="0">
              <a:effectLst/>
              <a:latin typeface="+mn-lt"/>
              <a:ea typeface="Times New Roman" panose="02020603050405020304" pitchFamily="18" charset="0"/>
            </a:endParaRPr>
          </a:p>
          <a:p>
            <a:endParaRPr lang="en-ZA" sz="1200" i="0" kern="1200" dirty="0">
              <a:solidFill>
                <a:schemeClr val="tx1"/>
              </a:solidFill>
              <a:effectLst/>
              <a:latin typeface="+mn-lt"/>
              <a:ea typeface="+mn-ea"/>
              <a:cs typeface="+mn-cs"/>
            </a:endParaRPr>
          </a:p>
          <a:p>
            <a:endParaRPr lang="en-ZA" sz="1200" i="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5</a:t>
            </a:fld>
            <a:endParaRPr lang="en-ZA"/>
          </a:p>
        </p:txBody>
      </p:sp>
    </p:spTree>
    <p:extLst>
      <p:ext uri="{BB962C8B-B14F-4D97-AF65-F5344CB8AC3E}">
        <p14:creationId xmlns:p14="http://schemas.microsoft.com/office/powerpoint/2010/main" val="893913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a:solidFill>
                  <a:srgbClr val="000000"/>
                </a:solidFill>
                <a:effectLst/>
                <a:latin typeface="+mn-lt"/>
                <a:ea typeface="Times New Roman" panose="02020603050405020304" pitchFamily="18" charset="0"/>
              </a:rPr>
              <a:t>1.4. A FUNCTIONAL COMMUNITY – spiral out of poverty</a:t>
            </a:r>
          </a:p>
          <a:p>
            <a:endParaRPr lang="en-GB" sz="1200" dirty="0">
              <a:effectLst/>
              <a:latin typeface="+mn-lt"/>
              <a:ea typeface="Times New Roman" panose="02020603050405020304" pitchFamily="18" charset="0"/>
            </a:endParaRPr>
          </a:p>
          <a:p>
            <a:pPr>
              <a:lnSpc>
                <a:spcPct val="115000"/>
              </a:lnSpc>
            </a:pPr>
            <a:r>
              <a:rPr lang="en-ZA" sz="1200" kern="1200" dirty="0">
                <a:solidFill>
                  <a:srgbClr val="000000"/>
                </a:solidFill>
                <a:effectLst/>
                <a:latin typeface="+mn-lt"/>
                <a:ea typeface="Times New Roman" panose="02020603050405020304" pitchFamily="18" charset="0"/>
                <a:cs typeface="Times New Roman" panose="02020603050405020304" pitchFamily="18" charset="0"/>
              </a:rPr>
              <a:t>P</a:t>
            </a:r>
            <a:r>
              <a:rPr lang="en-US" sz="1200" kern="1200" dirty="0" err="1">
                <a:solidFill>
                  <a:srgbClr val="000000"/>
                </a:solidFill>
                <a:effectLst/>
                <a:latin typeface="+mn-lt"/>
                <a:ea typeface="Times New Roman" panose="02020603050405020304" pitchFamily="18" charset="0"/>
                <a:cs typeface="Times New Roman" panose="02020603050405020304" pitchFamily="18" charset="0"/>
              </a:rPr>
              <a:t>eople</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who live in a </a:t>
            </a:r>
            <a:r>
              <a:rPr lang="en-US" sz="1200" i="1" kern="1200" dirty="0">
                <a:solidFill>
                  <a:srgbClr val="000000"/>
                </a:solidFill>
                <a:effectLst/>
                <a:latin typeface="+mn-lt"/>
                <a:ea typeface="Times New Roman" panose="02020603050405020304" pitchFamily="18" charset="0"/>
                <a:cs typeface="Times New Roman" panose="02020603050405020304" pitchFamily="18" charset="0"/>
              </a:rPr>
              <a:t>functional</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community would probably share norms and values in life, even if they did not own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the means of production</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they would have </a:t>
            </a:r>
            <a:r>
              <a:rPr lang="en-US" sz="1200" b="1" i="1" kern="1200" dirty="0">
                <a:solidFill>
                  <a:srgbClr val="000000"/>
                </a:solidFill>
                <a:effectLst/>
                <a:latin typeface="+mn-lt"/>
                <a:ea typeface="Times New Roman" panose="02020603050405020304" pitchFamily="18" charset="0"/>
                <a:cs typeface="Times New Roman" panose="02020603050405020304" pitchFamily="18" charset="0"/>
              </a:rPr>
              <a:t>means to </a:t>
            </a:r>
            <a:r>
              <a:rPr lang="en-US" sz="1200" b="1" i="1" kern="1200" dirty="0" err="1">
                <a:solidFill>
                  <a:srgbClr val="000000"/>
                </a:solidFill>
                <a:effectLst/>
                <a:latin typeface="+mn-lt"/>
                <a:ea typeface="Times New Roman" panose="02020603050405020304" pitchFamily="18" charset="0"/>
                <a:cs typeface="Times New Roman" panose="02020603050405020304" pitchFamily="18" charset="0"/>
              </a:rPr>
              <a:t>organise</a:t>
            </a:r>
            <a:r>
              <a:rPr lang="en-US" sz="1200" kern="1200" dirty="0">
                <a:solidFill>
                  <a:srgbClr val="000000"/>
                </a:solidFill>
                <a:effectLst/>
                <a:latin typeface="+mn-lt"/>
                <a:ea typeface="Times New Roman" panose="02020603050405020304" pitchFamily="18" charset="0"/>
                <a:cs typeface="Times New Roman" panose="02020603050405020304" pitchFamily="18" charset="0"/>
              </a:rPr>
              <a:t>. </a:t>
            </a:r>
            <a:endParaRPr lang="en-GB" sz="1200" dirty="0">
              <a:effectLst/>
              <a:latin typeface="+mn-lt"/>
              <a:ea typeface="Times New Roman" panose="02020603050405020304" pitchFamily="18" charset="0"/>
            </a:endParaRPr>
          </a:p>
          <a:p>
            <a:r>
              <a:rPr lang="en-ZA" sz="1200" b="1" kern="1200" dirty="0">
                <a:solidFill>
                  <a:srgbClr val="000000"/>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a:lnSpc>
                <a:spcPct val="115000"/>
              </a:lnSpc>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In the ideal well networked village with high Common Unity </a:t>
            </a:r>
            <a:endParaRPr lang="en-GB" sz="1200" dirty="0">
              <a:effectLst/>
              <a:latin typeface="+mn-lt"/>
              <a:ea typeface="Times New Roman" panose="02020603050405020304" pitchFamily="18" charset="0"/>
            </a:endParaRPr>
          </a:p>
          <a:p>
            <a:pPr marL="342900" lvl="0" indent="-342900">
              <a:lnSpc>
                <a:spcPct val="115000"/>
              </a:lnSpc>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There would be an active political leader, who would effectively manage </a:t>
            </a:r>
            <a:endParaRPr lang="en-GB" sz="1200" dirty="0">
              <a:effectLst/>
              <a:latin typeface="+mn-lt"/>
              <a:ea typeface="Times New Roman" panose="02020603050405020304" pitchFamily="18" charset="0"/>
            </a:endParaRPr>
          </a:p>
          <a:p>
            <a:pPr marL="342900" lvl="0" indent="-342900">
              <a:lnSpc>
                <a:spcPct val="115000"/>
              </a:lnSpc>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system of policing to ensure people’s rights are protected</a:t>
            </a:r>
            <a:endParaRPr lang="en-GB" sz="1200" dirty="0">
              <a:effectLst/>
              <a:latin typeface="+mn-lt"/>
              <a:ea typeface="Times New Roman" panose="02020603050405020304" pitchFamily="18" charset="0"/>
            </a:endParaRPr>
          </a:p>
          <a:p>
            <a:pPr marL="342900" lvl="0" indent="-342900">
              <a:lnSpc>
                <a:spcPct val="115000"/>
              </a:lnSpc>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enough clean water and sanitation or plans to improve </a:t>
            </a:r>
            <a:endParaRPr lang="en-GB" sz="1200" dirty="0">
              <a:effectLst/>
              <a:latin typeface="+mn-lt"/>
              <a:ea typeface="Times New Roman" panose="02020603050405020304" pitchFamily="18" charset="0"/>
            </a:endParaRPr>
          </a:p>
          <a:p>
            <a:pPr marL="342900" lvl="0" indent="-342900">
              <a:lnSpc>
                <a:spcPct val="115000"/>
              </a:lnSpc>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parental involvement in school </a:t>
            </a:r>
            <a:endParaRPr lang="en-GB" sz="1200" dirty="0">
              <a:effectLst/>
              <a:latin typeface="+mn-lt"/>
              <a:ea typeface="Times New Roman" panose="02020603050405020304" pitchFamily="18" charset="0"/>
            </a:endParaRPr>
          </a:p>
          <a:p>
            <a:pPr marL="342900" lvl="0" indent="-342900">
              <a:lnSpc>
                <a:spcPct val="115000"/>
              </a:lnSpc>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pressure groups to petition government for proper facilities / health </a:t>
            </a:r>
            <a:r>
              <a:rPr lang="en-US" sz="1200" kern="1200" dirty="0" err="1">
                <a:solidFill>
                  <a:srgbClr val="000000"/>
                </a:solidFill>
                <a:effectLst/>
                <a:latin typeface="+mn-lt"/>
                <a:ea typeface="Times New Roman" panose="02020603050405020304" pitchFamily="18" charset="0"/>
                <a:cs typeface="Times New Roman" panose="02020603050405020304" pitchFamily="18" charset="0"/>
              </a:rPr>
              <a:t>centre</a:t>
            </a:r>
            <a:endParaRPr lang="en-GB" sz="1200" dirty="0">
              <a:effectLst/>
              <a:latin typeface="+mn-lt"/>
              <a:ea typeface="Times New Roman" panose="02020603050405020304" pitchFamily="18" charset="0"/>
            </a:endParaRPr>
          </a:p>
          <a:p>
            <a:pPr marL="342900" lvl="0" indent="-342900">
              <a:lnSpc>
                <a:spcPct val="115000"/>
              </a:lnSpc>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cs typeface="Times New Roman" panose="02020603050405020304" pitchFamily="18" charset="0"/>
              </a:rPr>
              <a:t>method to look after the vulnerable in the village. e.g. a chief plot.</a:t>
            </a:r>
            <a:endParaRPr lang="en-GB" sz="1200" dirty="0">
              <a:effectLst/>
              <a:latin typeface="+mn-lt"/>
              <a:ea typeface="Times New Roman" panose="02020603050405020304" pitchFamily="18" charset="0"/>
            </a:endParaRPr>
          </a:p>
          <a:p>
            <a:r>
              <a:rPr lang="en-ZA" sz="1800" b="1" kern="12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6</a:t>
            </a:fld>
            <a:endParaRPr lang="en-ZA"/>
          </a:p>
        </p:txBody>
      </p:sp>
    </p:spTree>
    <p:extLst>
      <p:ext uri="{BB962C8B-B14F-4D97-AF65-F5344CB8AC3E}">
        <p14:creationId xmlns:p14="http://schemas.microsoft.com/office/powerpoint/2010/main" val="162150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00"/>
                </a:solidFill>
                <a:effectLst/>
                <a:latin typeface="Calibri" panose="020F0502020204030204" pitchFamily="34" charset="0"/>
                <a:ea typeface="Times New Roman" panose="02020603050405020304" pitchFamily="18" charset="0"/>
              </a:rPr>
              <a:t>1.5.</a:t>
            </a:r>
            <a:r>
              <a:rPr lang="en-GB" sz="1200" dirty="0">
                <a:solidFill>
                  <a:srgbClr val="000000"/>
                </a:solidFill>
                <a:effectLst/>
                <a:latin typeface="Calibri" panose="020F0502020204030204" pitchFamily="34" charset="0"/>
                <a:ea typeface="Times New Roman" panose="02020603050405020304" pitchFamily="18" charset="0"/>
              </a:rPr>
              <a:t> </a:t>
            </a:r>
            <a:r>
              <a:rPr lang="en-ZA"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DYSFUNCTIONAL COMMUNITY – the poverty trap </a:t>
            </a:r>
            <a:endParaRPr lang="en-GB" sz="1200" dirty="0">
              <a:effectLst/>
              <a:latin typeface="Times New Roman" panose="02020603050405020304" pitchFamily="18" charset="0"/>
              <a:ea typeface="Times New Roman" panose="02020603050405020304" pitchFamily="18" charset="0"/>
            </a:endParaRPr>
          </a:p>
          <a:p>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opposite is true of a dysfunctional village. </a:t>
            </a:r>
            <a:endParaRPr lang="en-GB" sz="1200" dirty="0">
              <a:effectLst/>
              <a:latin typeface="Times New Roman" panose="02020603050405020304" pitchFamily="18" charset="0"/>
              <a:ea typeface="Times New Roman" panose="02020603050405020304" pitchFamily="18" charset="0"/>
            </a:endParaRPr>
          </a:p>
          <a:p>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If a society/village fails to control those in power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nobody cares about anyone else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responsible person designated to organise the group</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outlets for complaint,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are no means to side-line deviants, </a:t>
            </a:r>
            <a:endParaRPr lang="en-GB" sz="1200" dirty="0">
              <a:effectLst/>
              <a:latin typeface="Times New Roman" panose="02020603050405020304" pitchFamily="18" charset="0"/>
              <a:ea typeface="Times New Roman" panose="02020603050405020304" pitchFamily="18" charset="0"/>
            </a:endParaRPr>
          </a:p>
          <a:p>
            <a:pPr marL="457200"/>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This has the result that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grab the best land and get away with it,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there will be more crime and substance abuse because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women may have no recourse to protection from domestic abuse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elderly or infirm will suffer depression from isolation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they may be ignored and become ill without any assistance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young will not be supervised and may harm themselves in some way</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left alone in the house and burn themselves </a:t>
            </a:r>
            <a:endParaRPr lang="en-GB"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teenagers start drinking or taking drugs  </a:t>
            </a:r>
            <a:endParaRPr lang="en-GB" sz="1200" dirty="0">
              <a:effectLst/>
              <a:latin typeface="Times New Roman" panose="02020603050405020304" pitchFamily="18" charset="0"/>
              <a:ea typeface="Times New Roman" panose="02020603050405020304" pitchFamily="18" charset="0"/>
            </a:endParaRPr>
          </a:p>
          <a:p>
            <a:r>
              <a:rPr lang="en-ZA"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endParaRPr lang="en-GB"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7</a:t>
            </a:fld>
            <a:endParaRPr lang="en-ZA"/>
          </a:p>
        </p:txBody>
      </p:sp>
    </p:spTree>
    <p:extLst>
      <p:ext uri="{BB962C8B-B14F-4D97-AF65-F5344CB8AC3E}">
        <p14:creationId xmlns:p14="http://schemas.microsoft.com/office/powerpoint/2010/main" val="429447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1.6. Homogenous or not? </a:t>
            </a:r>
          </a:p>
          <a:p>
            <a:r>
              <a:rPr lang="en-ZA" dirty="0"/>
              <a:t>A</a:t>
            </a:r>
            <a:r>
              <a:rPr lang="en-ZA" baseline="0" dirty="0"/>
              <a:t> community is likely to be dysfunctional</a:t>
            </a:r>
          </a:p>
          <a:p>
            <a:r>
              <a:rPr lang="en-ZA" baseline="0" dirty="0"/>
              <a:t>when it is less </a:t>
            </a:r>
            <a:r>
              <a:rPr lang="en-ZA" b="1" baseline="0" dirty="0"/>
              <a:t>homogenous</a:t>
            </a:r>
            <a:r>
              <a:rPr lang="en-ZA" baseline="0" dirty="0"/>
              <a:t>: </a:t>
            </a:r>
          </a:p>
          <a:p>
            <a:pPr marL="171450" indent="-171450">
              <a:buFont typeface="Arial" panose="020B0604020202020204" pitchFamily="34" charset="0"/>
              <a:buChar char="•"/>
            </a:pPr>
            <a:r>
              <a:rPr lang="en-ZA" baseline="0" dirty="0"/>
              <a:t>Different income levels</a:t>
            </a:r>
          </a:p>
          <a:p>
            <a:pPr marL="171450" indent="-171450">
              <a:buFont typeface="Arial" panose="020B0604020202020204" pitchFamily="34" charset="0"/>
              <a:buChar char="•"/>
            </a:pPr>
            <a:r>
              <a:rPr lang="en-ZA" baseline="0" dirty="0"/>
              <a:t>Different types of housing</a:t>
            </a:r>
          </a:p>
          <a:p>
            <a:pPr marL="171450" indent="-171450">
              <a:buFont typeface="Arial" panose="020B0604020202020204" pitchFamily="34" charset="0"/>
              <a:buChar char="•"/>
            </a:pPr>
            <a:r>
              <a:rPr lang="en-ZA" baseline="0" dirty="0"/>
              <a:t>Different levels of education</a:t>
            </a:r>
          </a:p>
          <a:p>
            <a:pPr marL="171450" indent="-171450">
              <a:buFont typeface="Arial" panose="020B0604020202020204" pitchFamily="34" charset="0"/>
              <a:buChar char="•"/>
            </a:pPr>
            <a:r>
              <a:rPr lang="en-ZA" baseline="0" dirty="0"/>
              <a:t>Different religions</a:t>
            </a:r>
          </a:p>
          <a:p>
            <a:pPr marL="171450" indent="-171450">
              <a:buFont typeface="Arial" panose="020B0604020202020204" pitchFamily="34" charset="0"/>
              <a:buChar char="•"/>
            </a:pPr>
            <a:r>
              <a:rPr lang="en-ZA" baseline="0" dirty="0"/>
              <a:t>Different politics</a:t>
            </a:r>
          </a:p>
          <a:p>
            <a:endParaRPr lang="en-ZA" baseline="0" dirty="0"/>
          </a:p>
          <a:p>
            <a:r>
              <a:rPr lang="en-ZA" baseline="0" dirty="0"/>
              <a:t>There will be less inclination to meet and share time together if the ‘community’ is less homogenous. </a:t>
            </a:r>
          </a:p>
          <a:p>
            <a:endParaRPr lang="en-ZA" baseline="0" dirty="0"/>
          </a:p>
          <a:p>
            <a:r>
              <a:rPr lang="en-GB" sz="1200" kern="1200" dirty="0">
                <a:solidFill>
                  <a:schemeClr val="tx1"/>
                </a:solidFill>
                <a:effectLst/>
                <a:latin typeface="+mn-lt"/>
                <a:ea typeface="+mn-ea"/>
                <a:cs typeface="+mn-cs"/>
              </a:rPr>
              <a:t>The dysfunctional community is focused outside its area and there is no need for local networks.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what has happened in the modern nuclear family where there is no local support system and all caring is professionalised so as not to depend on the neighbour. e.g. creche, school, old age homes. </a:t>
            </a:r>
          </a:p>
          <a:p>
            <a:r>
              <a:rPr lang="en-GB" sz="1200" kern="1200" dirty="0">
                <a:solidFill>
                  <a:schemeClr val="tx1"/>
                </a:solidFill>
                <a:effectLst/>
                <a:latin typeface="+mn-lt"/>
                <a:ea typeface="+mn-ea"/>
                <a:cs typeface="+mn-cs"/>
              </a:rPr>
              <a:t>This is a trick question: </a:t>
            </a:r>
          </a:p>
          <a:p>
            <a:endParaRPr lang="en-ZA" baseline="0" dirty="0"/>
          </a:p>
          <a:p>
            <a:r>
              <a:rPr lang="en-ZA" baseline="0" dirty="0"/>
              <a:t>Do you think it is more difficult to start a Community Health Club in a ‘community’ which is less homogenous? </a:t>
            </a:r>
            <a:endParaRPr lang="en-ZA" dirty="0"/>
          </a:p>
        </p:txBody>
      </p:sp>
      <p:sp>
        <p:nvSpPr>
          <p:cNvPr id="4" name="Slide Number Placeholder 3"/>
          <p:cNvSpPr>
            <a:spLocks noGrp="1"/>
          </p:cNvSpPr>
          <p:nvPr>
            <p:ph type="sldNum" sz="quarter" idx="10"/>
          </p:nvPr>
        </p:nvSpPr>
        <p:spPr/>
        <p:txBody>
          <a:bodyPr/>
          <a:lstStyle/>
          <a:p>
            <a:fld id="{AAF075CF-FEA6-4A35-BECB-990B3E1949A7}" type="slidenum">
              <a:rPr lang="en-ZA" smtClean="0"/>
              <a:t>8</a:t>
            </a:fld>
            <a:endParaRPr lang="en-ZA"/>
          </a:p>
        </p:txBody>
      </p:sp>
    </p:spTree>
    <p:extLst>
      <p:ext uri="{BB962C8B-B14F-4D97-AF65-F5344CB8AC3E}">
        <p14:creationId xmlns:p14="http://schemas.microsoft.com/office/powerpoint/2010/main" val="148149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effectLst/>
                <a:latin typeface="Calibri" panose="020F0502020204030204" pitchFamily="34" charset="0"/>
                <a:ea typeface="Times New Roman" panose="02020603050405020304" pitchFamily="18" charset="0"/>
                <a:cs typeface="Times New Roman" panose="02020603050405020304" pitchFamily="18" charset="0"/>
              </a:rPr>
              <a:t>1.7. Basic Assumption is dysfunction</a:t>
            </a:r>
          </a:p>
          <a:p>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At Africa AHEAD we believe in Applied Heath Education and Development</a:t>
            </a:r>
          </a:p>
          <a:p>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We provide knowledge and opportunity to learn</a:t>
            </a:r>
          </a:p>
          <a:p>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Once people know what they need and what they can do we then assist them. </a:t>
            </a:r>
          </a:p>
          <a:p>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i.e. We help people to solve their own challenges i.e. manufacture a situation whereby people come together regularly. </a:t>
            </a:r>
          </a:p>
          <a:p>
            <a:endParaRPr lang="en-US" sz="1200" kern="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kern="1200" dirty="0">
                <a:effectLst/>
                <a:latin typeface="Calibri" panose="020F0502020204030204" pitchFamily="34" charset="0"/>
                <a:ea typeface="Times New Roman" panose="02020603050405020304" pitchFamily="18" charset="0"/>
                <a:cs typeface="Times New Roman" panose="02020603050405020304" pitchFamily="18" charset="0"/>
              </a:rPr>
              <a:t>We do this though a Community Health Club </a:t>
            </a:r>
          </a:p>
          <a:p>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r>
              <a:rPr lang="en-ZA" sz="1200" dirty="0">
                <a:latin typeface="Calibri" panose="020F0502020204030204" pitchFamily="34" charset="0"/>
                <a:ea typeface="Times New Roman" panose="02020603050405020304" pitchFamily="18" charset="0"/>
                <a:cs typeface="Times New Roman" panose="02020603050405020304" pitchFamily="18" charset="0"/>
              </a:rPr>
              <a:t>Once COMMON UNITY is built:  Communities can largely take care of themselves. </a:t>
            </a:r>
          </a:p>
          <a:p>
            <a:endParaRPr lang="en-GB" dirty="0"/>
          </a:p>
        </p:txBody>
      </p:sp>
      <p:sp>
        <p:nvSpPr>
          <p:cNvPr id="4" name="Slide Number Placeholder 3"/>
          <p:cNvSpPr>
            <a:spLocks noGrp="1"/>
          </p:cNvSpPr>
          <p:nvPr>
            <p:ph type="sldNum" sz="quarter" idx="5"/>
          </p:nvPr>
        </p:nvSpPr>
        <p:spPr/>
        <p:txBody>
          <a:bodyPr/>
          <a:lstStyle/>
          <a:p>
            <a:fld id="{AAF075CF-FEA6-4A35-BECB-990B3E1949A7}" type="slidenum">
              <a:rPr lang="en-ZA" smtClean="0"/>
              <a:t>9</a:t>
            </a:fld>
            <a:endParaRPr lang="en-ZA"/>
          </a:p>
        </p:txBody>
      </p:sp>
    </p:spTree>
    <p:extLst>
      <p:ext uri="{BB962C8B-B14F-4D97-AF65-F5344CB8AC3E}">
        <p14:creationId xmlns:p14="http://schemas.microsoft.com/office/powerpoint/2010/main" val="307777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10/2/2020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click.email.vimeo.com/u/?qs=c9f63a728cba4285217905aa4022c3d945fe855c4193defb7dae5bcd5eb479cd15087a8a13127accd27ebf52a22eae4f8e5e1aec6a6b9f0d729ea7ad404c8b0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youtube.com/watch?v=ug3D0B4gcj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9.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g3D0B4gcjs" TargetMode="External"/><Relationship Id="rId2" Type="http://schemas.openxmlformats.org/officeDocument/2006/relationships/hyperlink" Target="https://vimeo.com/462614695" TargetMode="External"/><Relationship Id="rId1" Type="http://schemas.openxmlformats.org/officeDocument/2006/relationships/slideLayout" Target="../slideLayouts/slideLayout7.xml"/><Relationship Id="rId5" Type="http://schemas.openxmlformats.org/officeDocument/2006/relationships/hyperlink" Target="https://www.africaahead.org/wp-content/uploads/2020/09/2010.-Common-Unity-in-CHCs.pdf" TargetMode="External"/><Relationship Id="rId4" Type="http://schemas.openxmlformats.org/officeDocument/2006/relationships/hyperlink" Target="https://www.africaahead.org/countries/haiti/"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9BE0-497A-479D-81B7-E346F3A9DE28}"/>
              </a:ext>
            </a:extLst>
          </p:cNvPr>
          <p:cNvSpPr>
            <a:spLocks noGrp="1"/>
          </p:cNvSpPr>
          <p:nvPr>
            <p:ph type="ctrTitle"/>
          </p:nvPr>
        </p:nvSpPr>
        <p:spPr>
          <a:xfrm>
            <a:off x="493216" y="4965701"/>
            <a:ext cx="10461459" cy="1371599"/>
          </a:xfrm>
        </p:spPr>
        <p:txBody>
          <a:bodyPr>
            <a:normAutofit fontScale="90000"/>
          </a:bodyPr>
          <a:lstStyle/>
          <a:p>
            <a:r>
              <a:rPr lang="en-ZA" sz="9600" dirty="0">
                <a:solidFill>
                  <a:srgbClr val="FFFF00"/>
                </a:solidFill>
                <a:latin typeface="Chiller" panose="04020404031007020602" pitchFamily="82" charset="0"/>
              </a:rPr>
              <a:t>How to ensure Common Unity in your ‘community’?</a:t>
            </a:r>
          </a:p>
        </p:txBody>
      </p:sp>
      <p:sp>
        <p:nvSpPr>
          <p:cNvPr id="4" name="TextBox 3">
            <a:extLst>
              <a:ext uri="{FF2B5EF4-FFF2-40B4-BE49-F238E27FC236}">
                <a16:creationId xmlns:a16="http://schemas.microsoft.com/office/drawing/2014/main" id="{B135F5BB-C49D-426C-8BF3-17F34AB630F8}"/>
              </a:ext>
            </a:extLst>
          </p:cNvPr>
          <p:cNvSpPr txBox="1"/>
          <p:nvPr/>
        </p:nvSpPr>
        <p:spPr>
          <a:xfrm>
            <a:off x="493216" y="264472"/>
            <a:ext cx="11482884" cy="3323987"/>
          </a:xfrm>
          <a:prstGeom prst="rect">
            <a:avLst/>
          </a:prstGeom>
          <a:noFill/>
        </p:spPr>
        <p:txBody>
          <a:bodyPr wrap="square" rtlCol="0">
            <a:spAutoFit/>
          </a:bodyPr>
          <a:lstStyle/>
          <a:p>
            <a:r>
              <a:rPr lang="en-ZA" sz="7200" dirty="0">
                <a:latin typeface="Chiller" panose="04020404031007020602" pitchFamily="82" charset="0"/>
              </a:rPr>
              <a:t>How to Start a Community Health Club</a:t>
            </a:r>
          </a:p>
          <a:p>
            <a:r>
              <a:rPr lang="en-ZA" sz="7200" dirty="0">
                <a:latin typeface="Chiller" panose="04020404031007020602" pitchFamily="82" charset="0"/>
              </a:rPr>
              <a:t>								Module</a:t>
            </a:r>
            <a:r>
              <a:rPr lang="en-ZA" sz="6600" dirty="0">
                <a:latin typeface="Chiller" panose="04020404031007020602" pitchFamily="82" charset="0"/>
              </a:rPr>
              <a:t>.  1. </a:t>
            </a:r>
          </a:p>
          <a:p>
            <a:pPr algn="ctr"/>
            <a:r>
              <a:rPr lang="en-ZA" sz="6600" dirty="0">
                <a:latin typeface="Chiller" panose="04020404031007020602" pitchFamily="82" charset="0"/>
              </a:rPr>
              <a:t>Session. 1.   </a:t>
            </a:r>
          </a:p>
        </p:txBody>
      </p:sp>
    </p:spTree>
    <p:custDataLst>
      <p:tags r:id="rId1"/>
    </p:custDataLst>
    <p:extLst>
      <p:ext uri="{BB962C8B-B14F-4D97-AF65-F5344CB8AC3E}">
        <p14:creationId xmlns:p14="http://schemas.microsoft.com/office/powerpoint/2010/main" val="112430741"/>
      </p:ext>
    </p:extLst>
  </p:cSld>
  <p:clrMapOvr>
    <a:masterClrMapping/>
  </p:clrMapOvr>
  <mc:AlternateContent xmlns:mc="http://schemas.openxmlformats.org/markup-compatibility/2006" xmlns:p14="http://schemas.microsoft.com/office/powerpoint/2010/main">
    <mc:Choice Requires="p14">
      <p:transition spd="slow" p14:dur="2000" advTm="21220"/>
    </mc:Choice>
    <mc:Fallback xmlns="">
      <p:transition spd="slow" advTm="212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BCEB-A69F-4260-838C-0DE5ADE87069}"/>
              </a:ext>
            </a:extLst>
          </p:cNvPr>
          <p:cNvSpPr>
            <a:spLocks noGrp="1"/>
          </p:cNvSpPr>
          <p:nvPr>
            <p:ph type="title"/>
          </p:nvPr>
        </p:nvSpPr>
        <p:spPr/>
        <p:txBody>
          <a:bodyPr>
            <a:noAutofit/>
          </a:bodyPr>
          <a:lstStyle/>
          <a:p>
            <a:pPr algn="l"/>
            <a:r>
              <a:rPr lang="en-ZA" sz="7200" b="1" dirty="0">
                <a:solidFill>
                  <a:srgbClr val="FFFF00"/>
                </a:solidFill>
                <a:latin typeface="Chiller" panose="04020404031007020602" pitchFamily="82" charset="0"/>
              </a:rPr>
              <a:t>1.8. Our role as Community workers</a:t>
            </a:r>
          </a:p>
        </p:txBody>
      </p:sp>
      <p:sp>
        <p:nvSpPr>
          <p:cNvPr id="3" name="TextBox 2">
            <a:extLst>
              <a:ext uri="{FF2B5EF4-FFF2-40B4-BE49-F238E27FC236}">
                <a16:creationId xmlns:a16="http://schemas.microsoft.com/office/drawing/2014/main" id="{8AF9965A-2F82-467D-A848-DA2F35CAF1DC}"/>
              </a:ext>
            </a:extLst>
          </p:cNvPr>
          <p:cNvSpPr txBox="1"/>
          <p:nvPr/>
        </p:nvSpPr>
        <p:spPr>
          <a:xfrm>
            <a:off x="258475" y="1580050"/>
            <a:ext cx="11543000" cy="4431983"/>
          </a:xfrm>
          <a:prstGeom prst="rect">
            <a:avLst/>
          </a:prstGeom>
          <a:noFill/>
        </p:spPr>
        <p:txBody>
          <a:bodyPr wrap="square" rtlCol="0">
            <a:spAutoFit/>
          </a:bodyPr>
          <a:lstStyle/>
          <a:p>
            <a:pPr algn="ctr">
              <a:lnSpc>
                <a:spcPct val="150000"/>
              </a:lnSpc>
            </a:pPr>
            <a:r>
              <a:rPr lang="en-ZA" sz="4800" b="1" dirty="0">
                <a:latin typeface="Chiller "/>
                <a:cs typeface="Arial" panose="020B0604020202020204" pitchFamily="34" charset="0"/>
              </a:rPr>
              <a:t>If a community is dysfunctional, </a:t>
            </a:r>
          </a:p>
          <a:p>
            <a:pPr algn="ctr">
              <a:lnSpc>
                <a:spcPct val="150000"/>
              </a:lnSpc>
            </a:pPr>
            <a:r>
              <a:rPr lang="en-ZA" sz="4800" b="1" dirty="0">
                <a:latin typeface="Chiller "/>
                <a:cs typeface="Arial" panose="020B0604020202020204" pitchFamily="34" charset="0"/>
              </a:rPr>
              <a:t>our work, as Community Workers </a:t>
            </a:r>
          </a:p>
          <a:p>
            <a:pPr algn="ctr">
              <a:lnSpc>
                <a:spcPct val="150000"/>
              </a:lnSpc>
            </a:pPr>
            <a:r>
              <a:rPr lang="en-ZA" sz="4800" b="1" dirty="0">
                <a:latin typeface="Chiller "/>
                <a:cs typeface="Arial" panose="020B0604020202020204" pitchFamily="34" charset="0"/>
              </a:rPr>
              <a:t>is to build </a:t>
            </a:r>
            <a:r>
              <a:rPr lang="en-ZA" sz="4800" b="1" dirty="0">
                <a:solidFill>
                  <a:srgbClr val="FFFF00"/>
                </a:solidFill>
                <a:latin typeface="Chiller "/>
                <a:cs typeface="Arial" panose="020B0604020202020204" pitchFamily="34" charset="0"/>
              </a:rPr>
              <a:t>‘community’ </a:t>
            </a:r>
            <a:r>
              <a:rPr lang="en-ZA" sz="4800" b="1" dirty="0">
                <a:latin typeface="Chiller "/>
                <a:cs typeface="Arial" panose="020B0604020202020204" pitchFamily="34" charset="0"/>
              </a:rPr>
              <a:t>into a genuine  </a:t>
            </a:r>
            <a:r>
              <a:rPr lang="en-ZA" sz="4800" b="1" dirty="0">
                <a:solidFill>
                  <a:srgbClr val="FFFF00"/>
                </a:solidFill>
                <a:latin typeface="Chiller "/>
                <a:cs typeface="Arial" panose="020B0604020202020204" pitchFamily="34" charset="0"/>
              </a:rPr>
              <a:t>Community </a:t>
            </a:r>
          </a:p>
          <a:p>
            <a:pPr algn="ctr">
              <a:lnSpc>
                <a:spcPct val="150000"/>
              </a:lnSpc>
            </a:pPr>
            <a:r>
              <a:rPr lang="en-ZA" sz="4800" b="1" dirty="0">
                <a:latin typeface="Chiller "/>
                <a:cs typeface="Arial" panose="020B0604020202020204" pitchFamily="34" charset="0"/>
              </a:rPr>
              <a:t>- through manufacturing </a:t>
            </a:r>
            <a:r>
              <a:rPr lang="en-ZA" sz="4800" b="1" dirty="0">
                <a:solidFill>
                  <a:srgbClr val="FFFF00"/>
                </a:solidFill>
                <a:latin typeface="Chiller "/>
                <a:cs typeface="Arial" panose="020B0604020202020204" pitchFamily="34" charset="0"/>
              </a:rPr>
              <a:t>Common Unity </a:t>
            </a:r>
          </a:p>
        </p:txBody>
      </p:sp>
    </p:spTree>
    <p:custDataLst>
      <p:tags r:id="rId1"/>
    </p:custDataLst>
    <p:extLst>
      <p:ext uri="{BB962C8B-B14F-4D97-AF65-F5344CB8AC3E}">
        <p14:creationId xmlns:p14="http://schemas.microsoft.com/office/powerpoint/2010/main" val="3632387894"/>
      </p:ext>
    </p:extLst>
  </p:cSld>
  <p:clrMapOvr>
    <a:masterClrMapping/>
  </p:clrMapOvr>
  <mc:AlternateContent xmlns:mc="http://schemas.openxmlformats.org/markup-compatibility/2006" xmlns:p14="http://schemas.microsoft.com/office/powerpoint/2010/main">
    <mc:Choice Requires="p14">
      <p:transition spd="slow" p14:dur="2000" advTm="45384"/>
    </mc:Choice>
    <mc:Fallback xmlns="">
      <p:transition spd="slow" advTm="453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90AE-2B00-45D6-BF43-FEBC4F34ED34}"/>
              </a:ext>
            </a:extLst>
          </p:cNvPr>
          <p:cNvSpPr>
            <a:spLocks noGrp="1"/>
          </p:cNvSpPr>
          <p:nvPr>
            <p:ph type="title"/>
          </p:nvPr>
        </p:nvSpPr>
        <p:spPr>
          <a:xfrm>
            <a:off x="432802" y="754771"/>
            <a:ext cx="11759198" cy="970450"/>
          </a:xfrm>
        </p:spPr>
        <p:txBody>
          <a:bodyPr>
            <a:normAutofit fontScale="90000"/>
          </a:bodyPr>
          <a:lstStyle/>
          <a:p>
            <a:pPr algn="l"/>
            <a:r>
              <a:rPr lang="en-ZA" dirty="0">
                <a:latin typeface="Chiller" panose="04020404031007020602" pitchFamily="82" charset="0"/>
              </a:rPr>
              <a:t> </a:t>
            </a:r>
            <a:r>
              <a:rPr lang="en-ZA" sz="8000" b="1" dirty="0">
                <a:solidFill>
                  <a:srgbClr val="FFFF00"/>
                </a:solidFill>
                <a:latin typeface="Chiller" panose="04020404031007020602" pitchFamily="82" charset="0"/>
              </a:rPr>
              <a:t>1.9. How to build Community</a:t>
            </a:r>
            <a:br>
              <a:rPr lang="en-ZA" sz="8000" b="1" dirty="0">
                <a:solidFill>
                  <a:srgbClr val="FFFF00"/>
                </a:solidFill>
                <a:latin typeface="Chiller" panose="04020404031007020602" pitchFamily="82" charset="0"/>
              </a:rPr>
            </a:br>
            <a:r>
              <a:rPr lang="en-ZA" sz="7200" dirty="0">
                <a:latin typeface="Chiller" panose="04020404031007020602" pitchFamily="82" charset="0"/>
              </a:rPr>
              <a:t> </a:t>
            </a:r>
            <a:endParaRPr lang="en-ZA" sz="7200" dirty="0"/>
          </a:p>
        </p:txBody>
      </p:sp>
      <p:sp>
        <p:nvSpPr>
          <p:cNvPr id="3" name="TextBox 2">
            <a:extLst>
              <a:ext uri="{FF2B5EF4-FFF2-40B4-BE49-F238E27FC236}">
                <a16:creationId xmlns:a16="http://schemas.microsoft.com/office/drawing/2014/main" id="{B3780930-EDC2-4310-A153-11175DC7AEB9}"/>
              </a:ext>
            </a:extLst>
          </p:cNvPr>
          <p:cNvSpPr txBox="1"/>
          <p:nvPr/>
        </p:nvSpPr>
        <p:spPr>
          <a:xfrm>
            <a:off x="2544667" y="1026636"/>
            <a:ext cx="7535468" cy="553997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ZA" sz="4800" b="1" dirty="0">
                <a:latin typeface="Chiller "/>
                <a:cs typeface="Arial" panose="020B0604020202020204" pitchFamily="34" charset="0"/>
              </a:rPr>
              <a:t>Shared facilities</a:t>
            </a:r>
          </a:p>
          <a:p>
            <a:pPr marL="457200" indent="-457200">
              <a:lnSpc>
                <a:spcPct val="150000"/>
              </a:lnSpc>
              <a:buFont typeface="Arial" panose="020B0604020202020204" pitchFamily="34" charset="0"/>
              <a:buChar char="•"/>
            </a:pPr>
            <a:r>
              <a:rPr lang="en-ZA" sz="4800" b="1" dirty="0">
                <a:latin typeface="Chiller "/>
                <a:cs typeface="Arial" panose="020B0604020202020204" pitchFamily="34" charset="0"/>
              </a:rPr>
              <a:t>Shared beliefs</a:t>
            </a:r>
          </a:p>
          <a:p>
            <a:pPr marL="457200" indent="-457200">
              <a:lnSpc>
                <a:spcPct val="150000"/>
              </a:lnSpc>
              <a:buFont typeface="Arial" panose="020B0604020202020204" pitchFamily="34" charset="0"/>
              <a:buChar char="•"/>
            </a:pPr>
            <a:r>
              <a:rPr lang="en-ZA" sz="4800" b="1" dirty="0">
                <a:latin typeface="Chiller "/>
                <a:cs typeface="Arial" panose="020B0604020202020204" pitchFamily="34" charset="0"/>
              </a:rPr>
              <a:t>Shared interest </a:t>
            </a:r>
          </a:p>
          <a:p>
            <a:pPr marL="457200" indent="-457200">
              <a:lnSpc>
                <a:spcPct val="150000"/>
              </a:lnSpc>
              <a:buFont typeface="Arial" panose="020B0604020202020204" pitchFamily="34" charset="0"/>
              <a:buChar char="•"/>
            </a:pPr>
            <a:r>
              <a:rPr lang="en-ZA" sz="4800" b="1" dirty="0">
                <a:latin typeface="Chiller "/>
                <a:cs typeface="Arial" panose="020B0604020202020204" pitchFamily="34" charset="0"/>
              </a:rPr>
              <a:t>Shared outdoor activity</a:t>
            </a:r>
          </a:p>
          <a:p>
            <a:pPr marL="457200" indent="-457200">
              <a:lnSpc>
                <a:spcPct val="150000"/>
              </a:lnSpc>
              <a:buFont typeface="Arial" panose="020B0604020202020204" pitchFamily="34" charset="0"/>
              <a:buChar char="•"/>
            </a:pPr>
            <a:r>
              <a:rPr lang="en-ZA" sz="4800" b="1" dirty="0">
                <a:latin typeface="Chiller "/>
                <a:cs typeface="Arial" panose="020B0604020202020204" pitchFamily="34" charset="0"/>
              </a:rPr>
              <a:t>A common threat</a:t>
            </a:r>
          </a:p>
        </p:txBody>
      </p:sp>
    </p:spTree>
    <p:custDataLst>
      <p:tags r:id="rId1"/>
    </p:custDataLst>
    <p:extLst>
      <p:ext uri="{BB962C8B-B14F-4D97-AF65-F5344CB8AC3E}">
        <p14:creationId xmlns:p14="http://schemas.microsoft.com/office/powerpoint/2010/main" val="107749421"/>
      </p:ext>
    </p:extLst>
  </p:cSld>
  <p:clrMapOvr>
    <a:masterClrMapping/>
  </p:clrMapOvr>
  <mc:AlternateContent xmlns:mc="http://schemas.openxmlformats.org/markup-compatibility/2006" xmlns:p14="http://schemas.microsoft.com/office/powerpoint/2010/main">
    <mc:Choice Requires="p14">
      <p:transition spd="slow" p14:dur="2000" advTm="106503"/>
    </mc:Choice>
    <mc:Fallback xmlns="">
      <p:transition spd="slow" advTm="106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a:extLst>
              <a:ext uri="{FF2B5EF4-FFF2-40B4-BE49-F238E27FC236}">
                <a16:creationId xmlns:a16="http://schemas.microsoft.com/office/drawing/2014/main" id="{46B81AE2-1E3B-431C-AE02-1829381ADABC}"/>
              </a:ext>
            </a:extLst>
          </p:cNvPr>
          <p:cNvSpPr txBox="1">
            <a:spLocks noChangeArrowheads="1"/>
          </p:cNvSpPr>
          <p:nvPr/>
        </p:nvSpPr>
        <p:spPr bwMode="auto">
          <a:xfrm>
            <a:off x="401444" y="178839"/>
            <a:ext cx="113578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8000" dirty="0">
                <a:solidFill>
                  <a:srgbClr val="FFFF00"/>
                </a:solidFill>
                <a:latin typeface="Chiller" panose="04020404031007020602" pitchFamily="82" charset="0"/>
              </a:rPr>
              <a:t>1.10. Social network</a:t>
            </a:r>
          </a:p>
        </p:txBody>
      </p:sp>
      <p:grpSp>
        <p:nvGrpSpPr>
          <p:cNvPr id="11267" name="Group 49">
            <a:extLst>
              <a:ext uri="{FF2B5EF4-FFF2-40B4-BE49-F238E27FC236}">
                <a16:creationId xmlns:a16="http://schemas.microsoft.com/office/drawing/2014/main" id="{C15AECF6-07B7-428D-958D-57DE2D850392}"/>
              </a:ext>
            </a:extLst>
          </p:cNvPr>
          <p:cNvGrpSpPr>
            <a:grpSpLocks/>
          </p:cNvGrpSpPr>
          <p:nvPr/>
        </p:nvGrpSpPr>
        <p:grpSpPr bwMode="auto">
          <a:xfrm>
            <a:off x="8153401" y="4200526"/>
            <a:ext cx="428625" cy="500063"/>
            <a:chOff x="2143108" y="2786058"/>
            <a:chExt cx="428628" cy="500066"/>
          </a:xfrm>
        </p:grpSpPr>
        <p:sp>
          <p:nvSpPr>
            <p:cNvPr id="57" name="Rectangle 56">
              <a:extLst>
                <a:ext uri="{FF2B5EF4-FFF2-40B4-BE49-F238E27FC236}">
                  <a16:creationId xmlns:a16="http://schemas.microsoft.com/office/drawing/2014/main" id="{5F57CD2A-BD51-4D6B-827C-F1CA0C62B58D}"/>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a:extLst>
                <a:ext uri="{FF2B5EF4-FFF2-40B4-BE49-F238E27FC236}">
                  <a16:creationId xmlns:a16="http://schemas.microsoft.com/office/drawing/2014/main" id="{2AF0B2A2-A2CF-4ACA-9C0E-A7C51E9A6184}"/>
                </a:ext>
              </a:extLst>
            </p:cNvPr>
            <p:cNvSpPr/>
            <p:nvPr/>
          </p:nvSpPr>
          <p:spPr>
            <a:xfrm>
              <a:off x="2428860" y="278605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68" name="Group 18">
            <a:extLst>
              <a:ext uri="{FF2B5EF4-FFF2-40B4-BE49-F238E27FC236}">
                <a16:creationId xmlns:a16="http://schemas.microsoft.com/office/drawing/2014/main" id="{0BC49B62-07D9-4710-913E-E466A974E225}"/>
              </a:ext>
            </a:extLst>
          </p:cNvPr>
          <p:cNvGrpSpPr>
            <a:grpSpLocks/>
          </p:cNvGrpSpPr>
          <p:nvPr/>
        </p:nvGrpSpPr>
        <p:grpSpPr bwMode="auto">
          <a:xfrm>
            <a:off x="6667501" y="2643188"/>
            <a:ext cx="1285875" cy="1143000"/>
            <a:chOff x="1571604" y="2143116"/>
            <a:chExt cx="1285884" cy="1143008"/>
          </a:xfrm>
        </p:grpSpPr>
        <p:sp>
          <p:nvSpPr>
            <p:cNvPr id="52" name="Rectangle 11">
              <a:extLst>
                <a:ext uri="{FF2B5EF4-FFF2-40B4-BE49-F238E27FC236}">
                  <a16:creationId xmlns:a16="http://schemas.microsoft.com/office/drawing/2014/main" id="{410919D6-6856-44E5-A92D-FE12A57075D3}"/>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Isosceles Triangle 52">
              <a:extLst>
                <a:ext uri="{FF2B5EF4-FFF2-40B4-BE49-F238E27FC236}">
                  <a16:creationId xmlns:a16="http://schemas.microsoft.com/office/drawing/2014/main" id="{19E828B9-248B-426C-BAE7-FCA8A26A042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a:extLst>
                <a:ext uri="{FF2B5EF4-FFF2-40B4-BE49-F238E27FC236}">
                  <a16:creationId xmlns:a16="http://schemas.microsoft.com/office/drawing/2014/main" id="{DDAEBD51-11F0-4FAB-845F-67E285878737}"/>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a:extLst>
                <a:ext uri="{FF2B5EF4-FFF2-40B4-BE49-F238E27FC236}">
                  <a16:creationId xmlns:a16="http://schemas.microsoft.com/office/drawing/2014/main" id="{BF876A6C-FC33-423C-8B2A-8D47957A1E4B}"/>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extLst>
                <a:ext uri="{FF2B5EF4-FFF2-40B4-BE49-F238E27FC236}">
                  <a16:creationId xmlns:a16="http://schemas.microsoft.com/office/drawing/2014/main" id="{C5C4B80E-C85E-4110-8DC8-9BEA54B33A81}"/>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69" name="Group 19">
            <a:extLst>
              <a:ext uri="{FF2B5EF4-FFF2-40B4-BE49-F238E27FC236}">
                <a16:creationId xmlns:a16="http://schemas.microsoft.com/office/drawing/2014/main" id="{F5A995F2-7327-4213-86E0-2D525874096C}"/>
              </a:ext>
            </a:extLst>
          </p:cNvPr>
          <p:cNvGrpSpPr>
            <a:grpSpLocks/>
          </p:cNvGrpSpPr>
          <p:nvPr/>
        </p:nvGrpSpPr>
        <p:grpSpPr bwMode="auto">
          <a:xfrm>
            <a:off x="8517734" y="5572404"/>
            <a:ext cx="1285875" cy="1143000"/>
            <a:chOff x="1571604" y="2143116"/>
            <a:chExt cx="1285884" cy="1143008"/>
          </a:xfrm>
        </p:grpSpPr>
        <p:sp>
          <p:nvSpPr>
            <p:cNvPr id="47" name="Rectangle 46">
              <a:extLst>
                <a:ext uri="{FF2B5EF4-FFF2-40B4-BE49-F238E27FC236}">
                  <a16:creationId xmlns:a16="http://schemas.microsoft.com/office/drawing/2014/main" id="{822D98D9-CA95-4F79-AB7A-34E8B33591EE}"/>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Isosceles Triangle 47">
              <a:extLst>
                <a:ext uri="{FF2B5EF4-FFF2-40B4-BE49-F238E27FC236}">
                  <a16:creationId xmlns:a16="http://schemas.microsoft.com/office/drawing/2014/main" id="{0FAEDB73-5545-4A75-90D8-7D117DFD6E00}"/>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a16="http://schemas.microsoft.com/office/drawing/2014/main" id="{EC0FF54A-4280-4409-A579-7E3F148D2EFE}"/>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6EB38C72-5EA7-44BF-948F-E8F9129348B0}"/>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a16="http://schemas.microsoft.com/office/drawing/2014/main" id="{353F71B6-E0CE-4078-95C9-B5954316D738}"/>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0" name="Group 25">
            <a:extLst>
              <a:ext uri="{FF2B5EF4-FFF2-40B4-BE49-F238E27FC236}">
                <a16:creationId xmlns:a16="http://schemas.microsoft.com/office/drawing/2014/main" id="{3A854178-9476-41CF-B4B7-A849B8498211}"/>
              </a:ext>
            </a:extLst>
          </p:cNvPr>
          <p:cNvGrpSpPr>
            <a:grpSpLocks/>
          </p:cNvGrpSpPr>
          <p:nvPr/>
        </p:nvGrpSpPr>
        <p:grpSpPr bwMode="auto">
          <a:xfrm>
            <a:off x="7200901" y="5606859"/>
            <a:ext cx="1285875" cy="1143000"/>
            <a:chOff x="1571604" y="2143116"/>
            <a:chExt cx="1285884" cy="1143008"/>
          </a:xfrm>
        </p:grpSpPr>
        <p:sp>
          <p:nvSpPr>
            <p:cNvPr id="42" name="Rectangle 41">
              <a:extLst>
                <a:ext uri="{FF2B5EF4-FFF2-40B4-BE49-F238E27FC236}">
                  <a16:creationId xmlns:a16="http://schemas.microsoft.com/office/drawing/2014/main" id="{89DCCF19-3431-4A76-B44C-F63511E9F712}"/>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Isosceles Triangle 42">
              <a:extLst>
                <a:ext uri="{FF2B5EF4-FFF2-40B4-BE49-F238E27FC236}">
                  <a16:creationId xmlns:a16="http://schemas.microsoft.com/office/drawing/2014/main" id="{BC96E5C2-4880-4455-90DD-977CB7384332}"/>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a:extLst>
                <a:ext uri="{FF2B5EF4-FFF2-40B4-BE49-F238E27FC236}">
                  <a16:creationId xmlns:a16="http://schemas.microsoft.com/office/drawing/2014/main" id="{D2C005F4-22C9-4560-9811-DE2AC9718939}"/>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a:extLst>
                <a:ext uri="{FF2B5EF4-FFF2-40B4-BE49-F238E27FC236}">
                  <a16:creationId xmlns:a16="http://schemas.microsoft.com/office/drawing/2014/main" id="{DFE2CD39-13A8-4605-874C-0707F3CA8B8D}"/>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a:extLst>
                <a:ext uri="{FF2B5EF4-FFF2-40B4-BE49-F238E27FC236}">
                  <a16:creationId xmlns:a16="http://schemas.microsoft.com/office/drawing/2014/main" id="{AC3FF846-1BB5-4F80-8729-0F25F7076166}"/>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1" name="Group 55">
            <a:extLst>
              <a:ext uri="{FF2B5EF4-FFF2-40B4-BE49-F238E27FC236}">
                <a16:creationId xmlns:a16="http://schemas.microsoft.com/office/drawing/2014/main" id="{3F8508F8-3148-40A8-A2D8-CB26A5DC7590}"/>
              </a:ext>
            </a:extLst>
          </p:cNvPr>
          <p:cNvGrpSpPr>
            <a:grpSpLocks/>
          </p:cNvGrpSpPr>
          <p:nvPr/>
        </p:nvGrpSpPr>
        <p:grpSpPr bwMode="auto">
          <a:xfrm>
            <a:off x="8020051" y="4352926"/>
            <a:ext cx="714375" cy="500063"/>
            <a:chOff x="1857356" y="2786058"/>
            <a:chExt cx="714380" cy="500066"/>
          </a:xfrm>
        </p:grpSpPr>
        <p:sp>
          <p:nvSpPr>
            <p:cNvPr id="35" name="Rectangle 34">
              <a:extLst>
                <a:ext uri="{FF2B5EF4-FFF2-40B4-BE49-F238E27FC236}">
                  <a16:creationId xmlns:a16="http://schemas.microsoft.com/office/drawing/2014/main" id="{31FA8FAA-D006-4D0C-B595-04C737F50166}"/>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CBDA2CC4-E2F3-44DF-8D74-7B3B58A9CE9E}"/>
                </a:ext>
              </a:extLst>
            </p:cNvPr>
            <p:cNvSpPr/>
            <p:nvPr/>
          </p:nvSpPr>
          <p:spPr>
            <a:xfrm>
              <a:off x="1857356" y="278605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8B8B9DF6-B15C-41A7-A198-7CEC5FB3800D}"/>
                </a:ext>
              </a:extLst>
            </p:cNvPr>
            <p:cNvSpPr/>
            <p:nvPr/>
          </p:nvSpPr>
          <p:spPr>
            <a:xfrm>
              <a:off x="2428860" y="2786058"/>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2" name="Group 61">
            <a:extLst>
              <a:ext uri="{FF2B5EF4-FFF2-40B4-BE49-F238E27FC236}">
                <a16:creationId xmlns:a16="http://schemas.microsoft.com/office/drawing/2014/main" id="{09F35E0B-9095-4CA3-97CD-954CB150B1AC}"/>
              </a:ext>
            </a:extLst>
          </p:cNvPr>
          <p:cNvGrpSpPr>
            <a:grpSpLocks/>
          </p:cNvGrpSpPr>
          <p:nvPr/>
        </p:nvGrpSpPr>
        <p:grpSpPr bwMode="auto">
          <a:xfrm>
            <a:off x="7527363" y="3406099"/>
            <a:ext cx="1285875" cy="1143000"/>
            <a:chOff x="1571604" y="2143116"/>
            <a:chExt cx="1285884" cy="1143008"/>
          </a:xfrm>
        </p:grpSpPr>
        <p:sp>
          <p:nvSpPr>
            <p:cNvPr id="30" name="Rectangle 29">
              <a:extLst>
                <a:ext uri="{FF2B5EF4-FFF2-40B4-BE49-F238E27FC236}">
                  <a16:creationId xmlns:a16="http://schemas.microsoft.com/office/drawing/2014/main" id="{39C89EA6-5100-45B8-8378-9A4765F31C3A}"/>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a:extLst>
                <a:ext uri="{FF2B5EF4-FFF2-40B4-BE49-F238E27FC236}">
                  <a16:creationId xmlns:a16="http://schemas.microsoft.com/office/drawing/2014/main" id="{D5441886-CDDD-4C86-AFC2-C97CDCA6BB2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F180105C-CF69-4DB6-8EAE-59521C17A6C0}"/>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0DF2F27C-2FED-448D-92D9-A3B245FAF08B}"/>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13B8B9CF-ACB8-466A-9AE0-A6521C18EB22}"/>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3" name="Group 67">
            <a:extLst>
              <a:ext uri="{FF2B5EF4-FFF2-40B4-BE49-F238E27FC236}">
                <a16:creationId xmlns:a16="http://schemas.microsoft.com/office/drawing/2014/main" id="{D35170FE-2330-46A4-8497-A64D6ACD0107}"/>
              </a:ext>
            </a:extLst>
          </p:cNvPr>
          <p:cNvGrpSpPr>
            <a:grpSpLocks/>
          </p:cNvGrpSpPr>
          <p:nvPr/>
        </p:nvGrpSpPr>
        <p:grpSpPr bwMode="auto">
          <a:xfrm>
            <a:off x="9953626" y="5414497"/>
            <a:ext cx="1285875" cy="1143000"/>
            <a:chOff x="1571604" y="2143116"/>
            <a:chExt cx="1285884" cy="1143008"/>
          </a:xfrm>
        </p:grpSpPr>
        <p:sp>
          <p:nvSpPr>
            <p:cNvPr id="25" name="Rectangle 24">
              <a:extLst>
                <a:ext uri="{FF2B5EF4-FFF2-40B4-BE49-F238E27FC236}">
                  <a16:creationId xmlns:a16="http://schemas.microsoft.com/office/drawing/2014/main" id="{B6F451BA-C35C-4C1E-851C-F88F3DC48AE8}"/>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a:extLst>
                <a:ext uri="{FF2B5EF4-FFF2-40B4-BE49-F238E27FC236}">
                  <a16:creationId xmlns:a16="http://schemas.microsoft.com/office/drawing/2014/main" id="{7A893667-D3DC-4344-87B8-55A6E237722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D391A3C9-4148-4185-B5DD-67AA22733911}"/>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DC4051CF-7565-4409-BE75-ECBEAED2E467}"/>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BEF29581-BF55-42B6-B02B-A103DB8E6039}"/>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4" name="Group 73">
            <a:extLst>
              <a:ext uri="{FF2B5EF4-FFF2-40B4-BE49-F238E27FC236}">
                <a16:creationId xmlns:a16="http://schemas.microsoft.com/office/drawing/2014/main" id="{8DFCF19D-DA2F-4F87-A49F-65A751EF1F8F}"/>
              </a:ext>
            </a:extLst>
          </p:cNvPr>
          <p:cNvGrpSpPr>
            <a:grpSpLocks/>
          </p:cNvGrpSpPr>
          <p:nvPr/>
        </p:nvGrpSpPr>
        <p:grpSpPr bwMode="auto">
          <a:xfrm>
            <a:off x="8191501" y="4167188"/>
            <a:ext cx="1285875" cy="1143000"/>
            <a:chOff x="1571604" y="2143116"/>
            <a:chExt cx="1285884" cy="1143008"/>
          </a:xfrm>
        </p:grpSpPr>
        <p:sp>
          <p:nvSpPr>
            <p:cNvPr id="20" name="Rectangle 19">
              <a:extLst>
                <a:ext uri="{FF2B5EF4-FFF2-40B4-BE49-F238E27FC236}">
                  <a16:creationId xmlns:a16="http://schemas.microsoft.com/office/drawing/2014/main" id="{25342526-FB4A-423E-9763-B34B05B5465A}"/>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a:extLst>
                <a:ext uri="{FF2B5EF4-FFF2-40B4-BE49-F238E27FC236}">
                  <a16:creationId xmlns:a16="http://schemas.microsoft.com/office/drawing/2014/main" id="{0FFD6152-EC2F-4687-B1CF-75E2285DBCD8}"/>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6177C154-CC04-4080-80A1-8237085CE92A}"/>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AA98B4C8-0A5C-4540-A12C-C4D57392ABF5}"/>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BD35FEEF-3DF9-4E42-9885-FB9676D196F0}"/>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5" name="Group 79">
            <a:extLst>
              <a:ext uri="{FF2B5EF4-FFF2-40B4-BE49-F238E27FC236}">
                <a16:creationId xmlns:a16="http://schemas.microsoft.com/office/drawing/2014/main" id="{5315A1ED-482A-498F-A783-E2E07B447D8B}"/>
              </a:ext>
            </a:extLst>
          </p:cNvPr>
          <p:cNvGrpSpPr>
            <a:grpSpLocks/>
          </p:cNvGrpSpPr>
          <p:nvPr/>
        </p:nvGrpSpPr>
        <p:grpSpPr bwMode="auto">
          <a:xfrm>
            <a:off x="10349621" y="4191911"/>
            <a:ext cx="1285875" cy="1143000"/>
            <a:chOff x="1571604" y="2143116"/>
            <a:chExt cx="1285884" cy="1143008"/>
          </a:xfrm>
        </p:grpSpPr>
        <p:sp>
          <p:nvSpPr>
            <p:cNvPr id="15" name="Rectangle 14">
              <a:extLst>
                <a:ext uri="{FF2B5EF4-FFF2-40B4-BE49-F238E27FC236}">
                  <a16:creationId xmlns:a16="http://schemas.microsoft.com/office/drawing/2014/main" id="{CFC2FA66-B0B4-4E20-A9A8-0AB1CF313290}"/>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sosceles Triangle 15">
              <a:extLst>
                <a:ext uri="{FF2B5EF4-FFF2-40B4-BE49-F238E27FC236}">
                  <a16:creationId xmlns:a16="http://schemas.microsoft.com/office/drawing/2014/main" id="{E91CECE7-B5B5-4F42-9623-9EA3126EA47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F9BACAC5-09C9-4F36-9866-2A471AE1CA1D}"/>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B5A02C82-7C1F-4653-8E70-AAAAB7B26E58}"/>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870A4821-41DE-4B32-9526-1F1FC3CAA32A}"/>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9" name="Group 110">
            <a:extLst>
              <a:ext uri="{FF2B5EF4-FFF2-40B4-BE49-F238E27FC236}">
                <a16:creationId xmlns:a16="http://schemas.microsoft.com/office/drawing/2014/main" id="{FC5A03E9-D2F1-4260-B017-5F493E64B103}"/>
              </a:ext>
            </a:extLst>
          </p:cNvPr>
          <p:cNvGrpSpPr>
            <a:grpSpLocks/>
          </p:cNvGrpSpPr>
          <p:nvPr/>
        </p:nvGrpSpPr>
        <p:grpSpPr bwMode="auto">
          <a:xfrm>
            <a:off x="7810501" y="2000250"/>
            <a:ext cx="1285875" cy="1143000"/>
            <a:chOff x="5600704" y="3100382"/>
            <a:chExt cx="1285884" cy="1143008"/>
          </a:xfrm>
        </p:grpSpPr>
        <p:grpSp>
          <p:nvGrpSpPr>
            <p:cNvPr id="11477" name="Group 31">
              <a:extLst>
                <a:ext uri="{FF2B5EF4-FFF2-40B4-BE49-F238E27FC236}">
                  <a16:creationId xmlns:a16="http://schemas.microsoft.com/office/drawing/2014/main" id="{D50987B0-5862-4790-999A-707DAC0657AE}"/>
                </a:ext>
              </a:extLst>
            </p:cNvPr>
            <p:cNvGrpSpPr>
              <a:grpSpLocks/>
            </p:cNvGrpSpPr>
            <p:nvPr/>
          </p:nvGrpSpPr>
          <p:grpSpPr bwMode="auto">
            <a:xfrm>
              <a:off x="5600704" y="3100382"/>
              <a:ext cx="1285884" cy="1143008"/>
              <a:chOff x="1571604" y="2143116"/>
              <a:chExt cx="1285884" cy="1143008"/>
            </a:xfrm>
          </p:grpSpPr>
          <p:sp>
            <p:nvSpPr>
              <p:cNvPr id="38" name="Rectangle 37">
                <a:extLst>
                  <a:ext uri="{FF2B5EF4-FFF2-40B4-BE49-F238E27FC236}">
                    <a16:creationId xmlns:a16="http://schemas.microsoft.com/office/drawing/2014/main" id="{030CB5E1-3EDF-4FFA-ACB9-C5825575BF44}"/>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Isosceles Triangle 38">
                <a:extLst>
                  <a:ext uri="{FF2B5EF4-FFF2-40B4-BE49-F238E27FC236}">
                    <a16:creationId xmlns:a16="http://schemas.microsoft.com/office/drawing/2014/main" id="{9DED38C5-9DEB-4FBB-9252-75E9A9567BDD}"/>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8E91EA5C-94B0-459B-9C16-64A4D9736F1B}"/>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F20CD121-63F8-4E59-822E-89359A95830E}"/>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0" name="Rectangle 109">
              <a:extLst>
                <a:ext uri="{FF2B5EF4-FFF2-40B4-BE49-F238E27FC236}">
                  <a16:creationId xmlns:a16="http://schemas.microsoft.com/office/drawing/2014/main" id="{D03B49B5-4EBC-49D9-803F-A409AFC80F04}"/>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0" name="Group 111">
            <a:extLst>
              <a:ext uri="{FF2B5EF4-FFF2-40B4-BE49-F238E27FC236}">
                <a16:creationId xmlns:a16="http://schemas.microsoft.com/office/drawing/2014/main" id="{A6AE71E5-2942-429A-838E-0F3E3E741A4D}"/>
              </a:ext>
            </a:extLst>
          </p:cNvPr>
          <p:cNvGrpSpPr>
            <a:grpSpLocks/>
          </p:cNvGrpSpPr>
          <p:nvPr/>
        </p:nvGrpSpPr>
        <p:grpSpPr bwMode="auto">
          <a:xfrm>
            <a:off x="1809751" y="1857375"/>
            <a:ext cx="1285875" cy="1143000"/>
            <a:chOff x="5600704" y="3100382"/>
            <a:chExt cx="1285884" cy="1143008"/>
          </a:xfrm>
        </p:grpSpPr>
        <p:grpSp>
          <p:nvGrpSpPr>
            <p:cNvPr id="11471" name="Group 31">
              <a:extLst>
                <a:ext uri="{FF2B5EF4-FFF2-40B4-BE49-F238E27FC236}">
                  <a16:creationId xmlns:a16="http://schemas.microsoft.com/office/drawing/2014/main" id="{9B36913D-8B71-4F31-A5A5-12C8CADE7A8D}"/>
                </a:ext>
              </a:extLst>
            </p:cNvPr>
            <p:cNvGrpSpPr>
              <a:grpSpLocks/>
            </p:cNvGrpSpPr>
            <p:nvPr/>
          </p:nvGrpSpPr>
          <p:grpSpPr bwMode="auto">
            <a:xfrm>
              <a:off x="5600704" y="3100382"/>
              <a:ext cx="1285884" cy="1143008"/>
              <a:chOff x="1571604" y="2143116"/>
              <a:chExt cx="1285884" cy="1143008"/>
            </a:xfrm>
          </p:grpSpPr>
          <p:sp>
            <p:nvSpPr>
              <p:cNvPr id="115" name="Rectangle 114">
                <a:extLst>
                  <a:ext uri="{FF2B5EF4-FFF2-40B4-BE49-F238E27FC236}">
                    <a16:creationId xmlns:a16="http://schemas.microsoft.com/office/drawing/2014/main" id="{3B2B5652-67DB-4520-8668-A77FB132DC3A}"/>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Isosceles Triangle 115">
                <a:extLst>
                  <a:ext uri="{FF2B5EF4-FFF2-40B4-BE49-F238E27FC236}">
                    <a16:creationId xmlns:a16="http://schemas.microsoft.com/office/drawing/2014/main" id="{6156408A-F5FC-4383-9C2E-81FCE04C0AD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a:extLst>
                  <a:ext uri="{FF2B5EF4-FFF2-40B4-BE49-F238E27FC236}">
                    <a16:creationId xmlns:a16="http://schemas.microsoft.com/office/drawing/2014/main" id="{8D898DD5-B36E-492E-B8EF-B45047013704}"/>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a:extLst>
                  <a:ext uri="{FF2B5EF4-FFF2-40B4-BE49-F238E27FC236}">
                    <a16:creationId xmlns:a16="http://schemas.microsoft.com/office/drawing/2014/main" id="{0F817442-5482-40CE-9F54-368D94DE8800}"/>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4" name="Rectangle 113">
              <a:extLst>
                <a:ext uri="{FF2B5EF4-FFF2-40B4-BE49-F238E27FC236}">
                  <a16:creationId xmlns:a16="http://schemas.microsoft.com/office/drawing/2014/main" id="{2959CE10-9397-4F58-9E30-B22893DEEA72}"/>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1" name="Group 118">
            <a:extLst>
              <a:ext uri="{FF2B5EF4-FFF2-40B4-BE49-F238E27FC236}">
                <a16:creationId xmlns:a16="http://schemas.microsoft.com/office/drawing/2014/main" id="{046CFCB4-C5F6-46A4-8BB6-1C38471529E8}"/>
              </a:ext>
            </a:extLst>
          </p:cNvPr>
          <p:cNvGrpSpPr>
            <a:grpSpLocks/>
          </p:cNvGrpSpPr>
          <p:nvPr/>
        </p:nvGrpSpPr>
        <p:grpSpPr bwMode="auto">
          <a:xfrm>
            <a:off x="3167064" y="1857375"/>
            <a:ext cx="1285875" cy="1143000"/>
            <a:chOff x="5600704" y="3100382"/>
            <a:chExt cx="1285884" cy="1143008"/>
          </a:xfrm>
        </p:grpSpPr>
        <p:grpSp>
          <p:nvGrpSpPr>
            <p:cNvPr id="11465" name="Group 31">
              <a:extLst>
                <a:ext uri="{FF2B5EF4-FFF2-40B4-BE49-F238E27FC236}">
                  <a16:creationId xmlns:a16="http://schemas.microsoft.com/office/drawing/2014/main" id="{9FE107A8-21FA-481D-87AB-753B3D17DC01}"/>
                </a:ext>
              </a:extLst>
            </p:cNvPr>
            <p:cNvGrpSpPr>
              <a:grpSpLocks/>
            </p:cNvGrpSpPr>
            <p:nvPr/>
          </p:nvGrpSpPr>
          <p:grpSpPr bwMode="auto">
            <a:xfrm>
              <a:off x="5600704" y="3100382"/>
              <a:ext cx="1285884" cy="1143008"/>
              <a:chOff x="1571604" y="2143116"/>
              <a:chExt cx="1285884" cy="1143008"/>
            </a:xfrm>
          </p:grpSpPr>
          <p:sp>
            <p:nvSpPr>
              <p:cNvPr id="122" name="Rectangle 121">
                <a:extLst>
                  <a:ext uri="{FF2B5EF4-FFF2-40B4-BE49-F238E27FC236}">
                    <a16:creationId xmlns:a16="http://schemas.microsoft.com/office/drawing/2014/main" id="{BBC8BA1D-67C0-4C38-BBE7-4C8EB9A8F46B}"/>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Isosceles Triangle 122">
                <a:extLst>
                  <a:ext uri="{FF2B5EF4-FFF2-40B4-BE49-F238E27FC236}">
                    <a16:creationId xmlns:a16="http://schemas.microsoft.com/office/drawing/2014/main" id="{FE379A45-EAC7-4F2D-B4EA-FA7EBC1466F2}"/>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ectangle 123">
                <a:extLst>
                  <a:ext uri="{FF2B5EF4-FFF2-40B4-BE49-F238E27FC236}">
                    <a16:creationId xmlns:a16="http://schemas.microsoft.com/office/drawing/2014/main" id="{21ABC4C8-D803-419C-A170-F24D87C0735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ectangle 124">
                <a:extLst>
                  <a:ext uri="{FF2B5EF4-FFF2-40B4-BE49-F238E27FC236}">
                    <a16:creationId xmlns:a16="http://schemas.microsoft.com/office/drawing/2014/main" id="{DC22D4DD-8E16-4B13-A4EB-E0E008609AC6}"/>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Rectangle 120">
              <a:extLst>
                <a:ext uri="{FF2B5EF4-FFF2-40B4-BE49-F238E27FC236}">
                  <a16:creationId xmlns:a16="http://schemas.microsoft.com/office/drawing/2014/main" id="{0C1DB749-38A5-456F-9877-54741A91B7D6}"/>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2" name="Group 125">
            <a:extLst>
              <a:ext uri="{FF2B5EF4-FFF2-40B4-BE49-F238E27FC236}">
                <a16:creationId xmlns:a16="http://schemas.microsoft.com/office/drawing/2014/main" id="{B63E628B-837E-47B2-B65E-598C42A0CCC0}"/>
              </a:ext>
            </a:extLst>
          </p:cNvPr>
          <p:cNvGrpSpPr>
            <a:grpSpLocks/>
          </p:cNvGrpSpPr>
          <p:nvPr/>
        </p:nvGrpSpPr>
        <p:grpSpPr bwMode="auto">
          <a:xfrm>
            <a:off x="4452939" y="1857375"/>
            <a:ext cx="1285875" cy="1143000"/>
            <a:chOff x="5600704" y="3100382"/>
            <a:chExt cx="1285884" cy="1143008"/>
          </a:xfrm>
        </p:grpSpPr>
        <p:grpSp>
          <p:nvGrpSpPr>
            <p:cNvPr id="11459" name="Group 31">
              <a:extLst>
                <a:ext uri="{FF2B5EF4-FFF2-40B4-BE49-F238E27FC236}">
                  <a16:creationId xmlns:a16="http://schemas.microsoft.com/office/drawing/2014/main" id="{E0A0F644-C549-4BAA-9601-BADA5BE7B570}"/>
                </a:ext>
              </a:extLst>
            </p:cNvPr>
            <p:cNvGrpSpPr>
              <a:grpSpLocks/>
            </p:cNvGrpSpPr>
            <p:nvPr/>
          </p:nvGrpSpPr>
          <p:grpSpPr bwMode="auto">
            <a:xfrm>
              <a:off x="5600704" y="3100382"/>
              <a:ext cx="1285884" cy="1143008"/>
              <a:chOff x="1571604" y="2143116"/>
              <a:chExt cx="1285884" cy="1143008"/>
            </a:xfrm>
          </p:grpSpPr>
          <p:sp>
            <p:nvSpPr>
              <p:cNvPr id="129" name="Rectangle 128">
                <a:extLst>
                  <a:ext uri="{FF2B5EF4-FFF2-40B4-BE49-F238E27FC236}">
                    <a16:creationId xmlns:a16="http://schemas.microsoft.com/office/drawing/2014/main" id="{E01DDE6C-196C-4A67-B34A-3CF037D9B159}"/>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Isosceles Triangle 129">
                <a:extLst>
                  <a:ext uri="{FF2B5EF4-FFF2-40B4-BE49-F238E27FC236}">
                    <a16:creationId xmlns:a16="http://schemas.microsoft.com/office/drawing/2014/main" id="{F779D672-CDC3-49AD-9D1F-1CF47552EF2F}"/>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58126BF7-9935-471C-BFDF-77FD90F61EC3}"/>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9BA1171C-35B1-4425-AEA1-175EB3381575}"/>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8" name="Rectangle 127">
              <a:extLst>
                <a:ext uri="{FF2B5EF4-FFF2-40B4-BE49-F238E27FC236}">
                  <a16:creationId xmlns:a16="http://schemas.microsoft.com/office/drawing/2014/main" id="{F5338CC5-FA1E-4556-9912-94CBB67B2DA9}"/>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3" name="Group 31">
            <a:extLst>
              <a:ext uri="{FF2B5EF4-FFF2-40B4-BE49-F238E27FC236}">
                <a16:creationId xmlns:a16="http://schemas.microsoft.com/office/drawing/2014/main" id="{C5E323EF-D54A-431B-836A-BBF04BD4B42B}"/>
              </a:ext>
            </a:extLst>
          </p:cNvPr>
          <p:cNvGrpSpPr>
            <a:grpSpLocks/>
          </p:cNvGrpSpPr>
          <p:nvPr/>
        </p:nvGrpSpPr>
        <p:grpSpPr bwMode="auto">
          <a:xfrm>
            <a:off x="5810251" y="1857375"/>
            <a:ext cx="1285875" cy="1143000"/>
            <a:chOff x="1571604" y="2143116"/>
            <a:chExt cx="1285884" cy="1143008"/>
          </a:xfrm>
        </p:grpSpPr>
        <p:sp>
          <p:nvSpPr>
            <p:cNvPr id="136" name="Rectangle 135">
              <a:extLst>
                <a:ext uri="{FF2B5EF4-FFF2-40B4-BE49-F238E27FC236}">
                  <a16:creationId xmlns:a16="http://schemas.microsoft.com/office/drawing/2014/main" id="{E761714B-99DA-4A0E-AD20-6693A5BD7E1F}"/>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Isosceles Triangle 136">
              <a:extLst>
                <a:ext uri="{FF2B5EF4-FFF2-40B4-BE49-F238E27FC236}">
                  <a16:creationId xmlns:a16="http://schemas.microsoft.com/office/drawing/2014/main" id="{F6BD922A-4C39-4D86-BD91-D180FC3726A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a:extLst>
                <a:ext uri="{FF2B5EF4-FFF2-40B4-BE49-F238E27FC236}">
                  <a16:creationId xmlns:a16="http://schemas.microsoft.com/office/drawing/2014/main" id="{BD39EE56-86FA-4545-A511-07DABC291044}"/>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a:extLst>
                <a:ext uri="{FF2B5EF4-FFF2-40B4-BE49-F238E27FC236}">
                  <a16:creationId xmlns:a16="http://schemas.microsoft.com/office/drawing/2014/main" id="{DB74241C-A350-4936-BED2-BD09D57014D2}"/>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5" name="Rectangle 134">
            <a:extLst>
              <a:ext uri="{FF2B5EF4-FFF2-40B4-BE49-F238E27FC236}">
                <a16:creationId xmlns:a16="http://schemas.microsoft.com/office/drawing/2014/main" id="{9AD827BD-3694-49A9-8D29-8DA80A36F68B}"/>
              </a:ext>
            </a:extLst>
          </p:cNvPr>
          <p:cNvSpPr/>
          <p:nvPr/>
        </p:nvSpPr>
        <p:spPr>
          <a:xfrm>
            <a:off x="6353176" y="2686050"/>
            <a:ext cx="14287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285" name="Group 139">
            <a:extLst>
              <a:ext uri="{FF2B5EF4-FFF2-40B4-BE49-F238E27FC236}">
                <a16:creationId xmlns:a16="http://schemas.microsoft.com/office/drawing/2014/main" id="{84B1CB12-02BC-4A4E-952D-568E5B45BD3A}"/>
              </a:ext>
            </a:extLst>
          </p:cNvPr>
          <p:cNvGrpSpPr>
            <a:grpSpLocks/>
          </p:cNvGrpSpPr>
          <p:nvPr/>
        </p:nvGrpSpPr>
        <p:grpSpPr bwMode="auto">
          <a:xfrm>
            <a:off x="9004462" y="2246854"/>
            <a:ext cx="1285875" cy="1143000"/>
            <a:chOff x="5600704" y="3100382"/>
            <a:chExt cx="1285884" cy="1143008"/>
          </a:xfrm>
        </p:grpSpPr>
        <p:grpSp>
          <p:nvGrpSpPr>
            <p:cNvPr id="11449" name="Group 31">
              <a:extLst>
                <a:ext uri="{FF2B5EF4-FFF2-40B4-BE49-F238E27FC236}">
                  <a16:creationId xmlns:a16="http://schemas.microsoft.com/office/drawing/2014/main" id="{B263F4A7-179A-484F-896C-148F32C2A7AA}"/>
                </a:ext>
              </a:extLst>
            </p:cNvPr>
            <p:cNvGrpSpPr>
              <a:grpSpLocks/>
            </p:cNvGrpSpPr>
            <p:nvPr/>
          </p:nvGrpSpPr>
          <p:grpSpPr bwMode="auto">
            <a:xfrm>
              <a:off x="5600704" y="3100382"/>
              <a:ext cx="1285884" cy="1143008"/>
              <a:chOff x="1571604" y="2143116"/>
              <a:chExt cx="1285884" cy="1143008"/>
            </a:xfrm>
          </p:grpSpPr>
          <p:sp>
            <p:nvSpPr>
              <p:cNvPr id="143" name="Rectangle 142">
                <a:extLst>
                  <a:ext uri="{FF2B5EF4-FFF2-40B4-BE49-F238E27FC236}">
                    <a16:creationId xmlns:a16="http://schemas.microsoft.com/office/drawing/2014/main" id="{50187E65-2D3E-4704-854E-331017939A77}"/>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Isosceles Triangle 143">
                <a:extLst>
                  <a:ext uri="{FF2B5EF4-FFF2-40B4-BE49-F238E27FC236}">
                    <a16:creationId xmlns:a16="http://schemas.microsoft.com/office/drawing/2014/main" id="{F8ED70F1-2877-41E6-A975-A00EEEF93383}"/>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44">
                <a:extLst>
                  <a:ext uri="{FF2B5EF4-FFF2-40B4-BE49-F238E27FC236}">
                    <a16:creationId xmlns:a16="http://schemas.microsoft.com/office/drawing/2014/main" id="{AF086CAF-C67B-40FD-B2A1-91410423E0E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a:extLst>
                  <a:ext uri="{FF2B5EF4-FFF2-40B4-BE49-F238E27FC236}">
                    <a16:creationId xmlns:a16="http://schemas.microsoft.com/office/drawing/2014/main" id="{FEC4AC8E-2440-479B-83F2-A5C46101AA77}"/>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2" name="Rectangle 141">
              <a:extLst>
                <a:ext uri="{FF2B5EF4-FFF2-40B4-BE49-F238E27FC236}">
                  <a16:creationId xmlns:a16="http://schemas.microsoft.com/office/drawing/2014/main" id="{627F584D-9300-477C-AAD2-AF8044753426}"/>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6" name="Group 146">
            <a:extLst>
              <a:ext uri="{FF2B5EF4-FFF2-40B4-BE49-F238E27FC236}">
                <a16:creationId xmlns:a16="http://schemas.microsoft.com/office/drawing/2014/main" id="{3704A87F-CC9F-419C-A9CA-735FC93F26A8}"/>
              </a:ext>
            </a:extLst>
          </p:cNvPr>
          <p:cNvGrpSpPr>
            <a:grpSpLocks/>
          </p:cNvGrpSpPr>
          <p:nvPr/>
        </p:nvGrpSpPr>
        <p:grpSpPr bwMode="auto">
          <a:xfrm>
            <a:off x="9607394" y="3121059"/>
            <a:ext cx="1285875" cy="1143000"/>
            <a:chOff x="5600704" y="3100382"/>
            <a:chExt cx="1285884" cy="1143008"/>
          </a:xfrm>
        </p:grpSpPr>
        <p:grpSp>
          <p:nvGrpSpPr>
            <p:cNvPr id="11443" name="Group 31">
              <a:extLst>
                <a:ext uri="{FF2B5EF4-FFF2-40B4-BE49-F238E27FC236}">
                  <a16:creationId xmlns:a16="http://schemas.microsoft.com/office/drawing/2014/main" id="{B5644955-65DC-4A4A-BEE4-6DE5896BCE48}"/>
                </a:ext>
              </a:extLst>
            </p:cNvPr>
            <p:cNvGrpSpPr>
              <a:grpSpLocks/>
            </p:cNvGrpSpPr>
            <p:nvPr/>
          </p:nvGrpSpPr>
          <p:grpSpPr bwMode="auto">
            <a:xfrm>
              <a:off x="5600704" y="3100382"/>
              <a:ext cx="1285884" cy="1143008"/>
              <a:chOff x="1571604" y="2143116"/>
              <a:chExt cx="1285884" cy="1143008"/>
            </a:xfrm>
          </p:grpSpPr>
          <p:sp>
            <p:nvSpPr>
              <p:cNvPr id="150" name="Rectangle 149">
                <a:extLst>
                  <a:ext uri="{FF2B5EF4-FFF2-40B4-BE49-F238E27FC236}">
                    <a16:creationId xmlns:a16="http://schemas.microsoft.com/office/drawing/2014/main" id="{DF33C0C5-43CF-4542-AB09-CED779812032}"/>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Isosceles Triangle 150">
                <a:extLst>
                  <a:ext uri="{FF2B5EF4-FFF2-40B4-BE49-F238E27FC236}">
                    <a16:creationId xmlns:a16="http://schemas.microsoft.com/office/drawing/2014/main" id="{773517D0-1239-4997-86DB-2467409D75C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ectangle 151">
                <a:extLst>
                  <a:ext uri="{FF2B5EF4-FFF2-40B4-BE49-F238E27FC236}">
                    <a16:creationId xmlns:a16="http://schemas.microsoft.com/office/drawing/2014/main" id="{57602CA8-173D-4F42-9DA5-A0E0CAE71055}"/>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ectangle 152">
                <a:extLst>
                  <a:ext uri="{FF2B5EF4-FFF2-40B4-BE49-F238E27FC236}">
                    <a16:creationId xmlns:a16="http://schemas.microsoft.com/office/drawing/2014/main" id="{6FAE1668-C890-4574-A03C-01D74D1835F9}"/>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9" name="Rectangle 148">
              <a:extLst>
                <a:ext uri="{FF2B5EF4-FFF2-40B4-BE49-F238E27FC236}">
                  <a16:creationId xmlns:a16="http://schemas.microsoft.com/office/drawing/2014/main" id="{4B7E6001-D5F1-42E0-AD6D-886F65C15F37}"/>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7" name="Group 164">
            <a:extLst>
              <a:ext uri="{FF2B5EF4-FFF2-40B4-BE49-F238E27FC236}">
                <a16:creationId xmlns:a16="http://schemas.microsoft.com/office/drawing/2014/main" id="{DF083153-2267-42C3-A145-310016B9BF92}"/>
              </a:ext>
            </a:extLst>
          </p:cNvPr>
          <p:cNvGrpSpPr>
            <a:grpSpLocks/>
          </p:cNvGrpSpPr>
          <p:nvPr/>
        </p:nvGrpSpPr>
        <p:grpSpPr bwMode="auto">
          <a:xfrm>
            <a:off x="9453563" y="3643313"/>
            <a:ext cx="285750" cy="571500"/>
            <a:chOff x="6429388" y="5357826"/>
            <a:chExt cx="285752" cy="571504"/>
          </a:xfrm>
        </p:grpSpPr>
        <p:sp>
          <p:nvSpPr>
            <p:cNvPr id="154" name="Oval 153">
              <a:extLst>
                <a:ext uri="{FF2B5EF4-FFF2-40B4-BE49-F238E27FC236}">
                  <a16:creationId xmlns:a16="http://schemas.microsoft.com/office/drawing/2014/main" id="{DB0508CE-D21E-48CE-9C40-52A96A58B1B5}"/>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6" name="Straight Connector 155">
              <a:extLst>
                <a:ext uri="{FF2B5EF4-FFF2-40B4-BE49-F238E27FC236}">
                  <a16:creationId xmlns:a16="http://schemas.microsoft.com/office/drawing/2014/main" id="{08748C2D-C016-4D78-BF7C-886AA577EB09}"/>
                </a:ext>
              </a:extLst>
            </p:cNvPr>
            <p:cNvCxnSpPr>
              <a:stCxn id="154" idx="4"/>
            </p:cNvCxnSpPr>
            <p:nvPr/>
          </p:nvCxnSpPr>
          <p:spPr>
            <a:xfrm rot="5400000">
              <a:off x="6465106"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C49D59B-AAF6-43F5-A057-A06A7A62F18B}"/>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1B61B43-D241-434C-A952-6F7D40D8D29A}"/>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C19DFAB-02F7-43AF-BDE2-47AA7F4CE4F1}"/>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0" name="Straight Connector 169">
            <a:extLst>
              <a:ext uri="{FF2B5EF4-FFF2-40B4-BE49-F238E27FC236}">
                <a16:creationId xmlns:a16="http://schemas.microsoft.com/office/drawing/2014/main" id="{3F3E530B-F4F6-4BEA-A79B-1D9A3CF89CEB}"/>
              </a:ext>
            </a:extLst>
          </p:cNvPr>
          <p:cNvCxnSpPr>
            <a:cxnSpLocks/>
          </p:cNvCxnSpPr>
          <p:nvPr/>
        </p:nvCxnSpPr>
        <p:spPr>
          <a:xfrm flipH="1">
            <a:off x="1607236" y="3441477"/>
            <a:ext cx="6470224" cy="83563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C07538E-83C4-4F4D-BA8F-B55FB0AAD751}"/>
              </a:ext>
            </a:extLst>
          </p:cNvPr>
          <p:cNvCxnSpPr>
            <a:cxnSpLocks/>
          </p:cNvCxnSpPr>
          <p:nvPr/>
        </p:nvCxnSpPr>
        <p:spPr>
          <a:xfrm flipH="1">
            <a:off x="4596157" y="3176348"/>
            <a:ext cx="1182142" cy="270619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2D648B2-F005-4B05-8843-3D8C6815B88C}"/>
              </a:ext>
            </a:extLst>
          </p:cNvPr>
          <p:cNvCxnSpPr>
            <a:cxnSpLocks/>
          </p:cNvCxnSpPr>
          <p:nvPr/>
        </p:nvCxnSpPr>
        <p:spPr>
          <a:xfrm flipH="1" flipV="1">
            <a:off x="7486587" y="2670057"/>
            <a:ext cx="295469" cy="308552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BB125AA-FE92-4A38-9CF4-E39A4D2BA407}"/>
              </a:ext>
            </a:extLst>
          </p:cNvPr>
          <p:cNvCxnSpPr>
            <a:cxnSpLocks/>
          </p:cNvCxnSpPr>
          <p:nvPr/>
        </p:nvCxnSpPr>
        <p:spPr>
          <a:xfrm>
            <a:off x="4893988" y="3507864"/>
            <a:ext cx="988956" cy="227573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3361E227-6229-44F4-930E-7C0B5A1877A0}"/>
              </a:ext>
            </a:extLst>
          </p:cNvPr>
          <p:cNvCxnSpPr>
            <a:cxnSpLocks/>
          </p:cNvCxnSpPr>
          <p:nvPr/>
        </p:nvCxnSpPr>
        <p:spPr>
          <a:xfrm flipH="1" flipV="1">
            <a:off x="1670140" y="3107511"/>
            <a:ext cx="6954583" cy="21166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43C67BA-9A3E-4263-909D-722AEFDDC43A}"/>
              </a:ext>
            </a:extLst>
          </p:cNvPr>
          <p:cNvCxnSpPr>
            <a:cxnSpLocks/>
          </p:cNvCxnSpPr>
          <p:nvPr/>
        </p:nvCxnSpPr>
        <p:spPr>
          <a:xfrm flipH="1" flipV="1">
            <a:off x="1880328" y="2990273"/>
            <a:ext cx="3824896" cy="28166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97855DAB-3C54-4046-8BB7-4BD9676CBC41}"/>
              </a:ext>
            </a:extLst>
          </p:cNvPr>
          <p:cNvCxnSpPr>
            <a:cxnSpLocks/>
          </p:cNvCxnSpPr>
          <p:nvPr/>
        </p:nvCxnSpPr>
        <p:spPr>
          <a:xfrm flipH="1">
            <a:off x="1537149" y="2545269"/>
            <a:ext cx="5905060" cy="44444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60B46D87-6598-4D1C-92E6-44D89F894314}"/>
              </a:ext>
            </a:extLst>
          </p:cNvPr>
          <p:cNvCxnSpPr>
            <a:cxnSpLocks/>
          </p:cNvCxnSpPr>
          <p:nvPr/>
        </p:nvCxnSpPr>
        <p:spPr>
          <a:xfrm flipH="1" flipV="1">
            <a:off x="8248780" y="3391674"/>
            <a:ext cx="1100138" cy="81439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EDA05EA-85C6-4EA0-B8CC-7CAC8D756CE8}"/>
              </a:ext>
            </a:extLst>
          </p:cNvPr>
          <p:cNvCxnSpPr>
            <a:cxnSpLocks/>
          </p:cNvCxnSpPr>
          <p:nvPr/>
        </p:nvCxnSpPr>
        <p:spPr>
          <a:xfrm flipH="1" flipV="1">
            <a:off x="5860525" y="3040857"/>
            <a:ext cx="3700987" cy="10585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F067301-B70E-4517-B24E-F8867FB92840}"/>
              </a:ext>
            </a:extLst>
          </p:cNvPr>
          <p:cNvCxnSpPr>
            <a:cxnSpLocks/>
          </p:cNvCxnSpPr>
          <p:nvPr/>
        </p:nvCxnSpPr>
        <p:spPr>
          <a:xfrm flipH="1">
            <a:off x="2305739" y="3163330"/>
            <a:ext cx="3230088" cy="200229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5BEF9C6-65B6-469C-B9CD-1B1A68203EB6}"/>
              </a:ext>
            </a:extLst>
          </p:cNvPr>
          <p:cNvCxnSpPr>
            <a:cxnSpLocks/>
          </p:cNvCxnSpPr>
          <p:nvPr/>
        </p:nvCxnSpPr>
        <p:spPr>
          <a:xfrm rot="10800000" flipV="1">
            <a:off x="5810185" y="4699271"/>
            <a:ext cx="4214813" cy="107156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1C4F217-DE8D-46BE-9D5E-1B6A43BEFAAC}"/>
              </a:ext>
            </a:extLst>
          </p:cNvPr>
          <p:cNvCxnSpPr>
            <a:cxnSpLocks/>
          </p:cNvCxnSpPr>
          <p:nvPr/>
        </p:nvCxnSpPr>
        <p:spPr>
          <a:xfrm flipH="1" flipV="1">
            <a:off x="1680514" y="2971052"/>
            <a:ext cx="8284132" cy="194606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05DF288F-13E6-443F-B8B8-FC3EEB0CCFDF}"/>
              </a:ext>
            </a:extLst>
          </p:cNvPr>
          <p:cNvCxnSpPr>
            <a:cxnSpLocks/>
          </p:cNvCxnSpPr>
          <p:nvPr/>
        </p:nvCxnSpPr>
        <p:spPr>
          <a:xfrm flipH="1">
            <a:off x="4514850" y="4792925"/>
            <a:ext cx="3149602" cy="9906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99AB03D-50E4-4283-AE32-0E2B0880F9B8}"/>
              </a:ext>
            </a:extLst>
          </p:cNvPr>
          <p:cNvCxnSpPr>
            <a:cxnSpLocks/>
          </p:cNvCxnSpPr>
          <p:nvPr/>
        </p:nvCxnSpPr>
        <p:spPr>
          <a:xfrm flipH="1" flipV="1">
            <a:off x="1608825" y="3215583"/>
            <a:ext cx="5209488" cy="249404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7F81F23-B5DA-4DC3-8CE0-62DDCD057C0E}"/>
              </a:ext>
            </a:extLst>
          </p:cNvPr>
          <p:cNvCxnSpPr>
            <a:cxnSpLocks/>
          </p:cNvCxnSpPr>
          <p:nvPr/>
        </p:nvCxnSpPr>
        <p:spPr>
          <a:xfrm flipH="1" flipV="1">
            <a:off x="1756678" y="3319175"/>
            <a:ext cx="6113895" cy="239045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397894C-39A8-4B84-A4A0-A1181AEF0022}"/>
              </a:ext>
            </a:extLst>
          </p:cNvPr>
          <p:cNvCxnSpPr>
            <a:cxnSpLocks/>
          </p:cNvCxnSpPr>
          <p:nvPr/>
        </p:nvCxnSpPr>
        <p:spPr>
          <a:xfrm flipH="1">
            <a:off x="1755516" y="3212227"/>
            <a:ext cx="4175128" cy="9437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585408E-3CD4-4B61-A38D-57D1D144B520}"/>
              </a:ext>
            </a:extLst>
          </p:cNvPr>
          <p:cNvCxnSpPr>
            <a:cxnSpLocks/>
          </p:cNvCxnSpPr>
          <p:nvPr/>
        </p:nvCxnSpPr>
        <p:spPr>
          <a:xfrm flipH="1">
            <a:off x="2153338" y="4743342"/>
            <a:ext cx="4914212" cy="54850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694E4D17-50FD-4E81-974D-26AC1D3BC7A8}"/>
              </a:ext>
            </a:extLst>
          </p:cNvPr>
          <p:cNvCxnSpPr>
            <a:cxnSpLocks/>
          </p:cNvCxnSpPr>
          <p:nvPr/>
        </p:nvCxnSpPr>
        <p:spPr>
          <a:xfrm>
            <a:off x="9438740" y="4099419"/>
            <a:ext cx="48161" cy="180157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A7E196F-0586-4800-8EE7-8991E498A21E}"/>
              </a:ext>
            </a:extLst>
          </p:cNvPr>
          <p:cNvCxnSpPr>
            <a:cxnSpLocks/>
          </p:cNvCxnSpPr>
          <p:nvPr/>
        </p:nvCxnSpPr>
        <p:spPr>
          <a:xfrm flipH="1" flipV="1">
            <a:off x="1561716" y="4026959"/>
            <a:ext cx="8173823" cy="99294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0356E84-35CE-4E8F-9426-A53D553E31D5}"/>
              </a:ext>
            </a:extLst>
          </p:cNvPr>
          <p:cNvCxnSpPr>
            <a:cxnSpLocks/>
          </p:cNvCxnSpPr>
          <p:nvPr/>
        </p:nvCxnSpPr>
        <p:spPr>
          <a:xfrm flipH="1" flipV="1">
            <a:off x="1575939" y="3150508"/>
            <a:ext cx="675393" cy="21604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46F356CD-B53E-4FDD-9DF9-8ECFC1E1AE59}"/>
              </a:ext>
            </a:extLst>
          </p:cNvPr>
          <p:cNvCxnSpPr>
            <a:cxnSpLocks/>
          </p:cNvCxnSpPr>
          <p:nvPr/>
        </p:nvCxnSpPr>
        <p:spPr>
          <a:xfrm flipH="1" flipV="1">
            <a:off x="3264155" y="3162298"/>
            <a:ext cx="2320418" cy="269180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A7775804-9836-4A92-8181-3A36BD848552}"/>
              </a:ext>
            </a:extLst>
          </p:cNvPr>
          <p:cNvCxnSpPr>
            <a:cxnSpLocks/>
          </p:cNvCxnSpPr>
          <p:nvPr/>
        </p:nvCxnSpPr>
        <p:spPr>
          <a:xfrm flipH="1" flipV="1">
            <a:off x="4548997" y="3185365"/>
            <a:ext cx="3209459" cy="25721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70DE830-E582-4610-AAA9-A67C71D9A78B}"/>
              </a:ext>
            </a:extLst>
          </p:cNvPr>
          <p:cNvCxnSpPr>
            <a:cxnSpLocks/>
          </p:cNvCxnSpPr>
          <p:nvPr/>
        </p:nvCxnSpPr>
        <p:spPr>
          <a:xfrm flipH="1">
            <a:off x="2101056" y="3429000"/>
            <a:ext cx="6419728" cy="173505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6133E49F-6BBE-4EF3-A8B6-C89F5DF7BBBA}"/>
              </a:ext>
            </a:extLst>
          </p:cNvPr>
          <p:cNvCxnSpPr>
            <a:cxnSpLocks/>
          </p:cNvCxnSpPr>
          <p:nvPr/>
        </p:nvCxnSpPr>
        <p:spPr>
          <a:xfrm flipH="1">
            <a:off x="3357615" y="4840646"/>
            <a:ext cx="3685072" cy="65941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8548B360-D31A-4548-817D-D1DBEA3BC4D6}"/>
              </a:ext>
            </a:extLst>
          </p:cNvPr>
          <p:cNvCxnSpPr>
            <a:cxnSpLocks/>
          </p:cNvCxnSpPr>
          <p:nvPr/>
        </p:nvCxnSpPr>
        <p:spPr>
          <a:xfrm flipH="1" flipV="1">
            <a:off x="4746625" y="3433237"/>
            <a:ext cx="4721226" cy="247474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E380E563-44C8-4B48-90A4-0739471849F5}"/>
              </a:ext>
            </a:extLst>
          </p:cNvPr>
          <p:cNvCxnSpPr>
            <a:cxnSpLocks/>
          </p:cNvCxnSpPr>
          <p:nvPr/>
        </p:nvCxnSpPr>
        <p:spPr>
          <a:xfrm>
            <a:off x="7409231" y="2575368"/>
            <a:ext cx="2349472" cy="254323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1322" name="Group 250">
            <a:extLst>
              <a:ext uri="{FF2B5EF4-FFF2-40B4-BE49-F238E27FC236}">
                <a16:creationId xmlns:a16="http://schemas.microsoft.com/office/drawing/2014/main" id="{042E27C9-838F-4F67-A0A1-42E32911DB6C}"/>
              </a:ext>
            </a:extLst>
          </p:cNvPr>
          <p:cNvGrpSpPr>
            <a:grpSpLocks/>
          </p:cNvGrpSpPr>
          <p:nvPr/>
        </p:nvGrpSpPr>
        <p:grpSpPr bwMode="auto">
          <a:xfrm>
            <a:off x="1885050" y="4946671"/>
            <a:ext cx="285750" cy="571500"/>
            <a:chOff x="6429388" y="5357826"/>
            <a:chExt cx="285752" cy="571504"/>
          </a:xfrm>
        </p:grpSpPr>
        <p:sp>
          <p:nvSpPr>
            <p:cNvPr id="252" name="Oval 251">
              <a:extLst>
                <a:ext uri="{FF2B5EF4-FFF2-40B4-BE49-F238E27FC236}">
                  <a16:creationId xmlns:a16="http://schemas.microsoft.com/office/drawing/2014/main" id="{EFDBAC5B-3A94-4AC9-8352-DB6387F1C053}"/>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3" name="Straight Connector 252">
              <a:extLst>
                <a:ext uri="{FF2B5EF4-FFF2-40B4-BE49-F238E27FC236}">
                  <a16:creationId xmlns:a16="http://schemas.microsoft.com/office/drawing/2014/main" id="{47D994F9-65BA-422C-B221-D37929773DF2}"/>
                </a:ext>
              </a:extLst>
            </p:cNvPr>
            <p:cNvCxnSpPr>
              <a:stCxn id="252" idx="4"/>
            </p:cNvCxnSpPr>
            <p:nvPr/>
          </p:nvCxnSpPr>
          <p:spPr>
            <a:xfrm rot="5400000">
              <a:off x="6465107" y="5607859"/>
              <a:ext cx="21431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D3911A0-33C0-424C-918E-F65DAA7D6CD9}"/>
                </a:ext>
              </a:extLst>
            </p:cNvPr>
            <p:cNvCxnSpPr/>
            <p:nvPr/>
          </p:nvCxnSpPr>
          <p:spPr>
            <a:xfrm>
              <a:off x="6429388" y="5572141"/>
              <a:ext cx="28575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2C265F7-40EC-49A2-AACC-6A06D24C7899}"/>
                </a:ext>
              </a:extLst>
            </p:cNvPr>
            <p:cNvCxnSpPr/>
            <p:nvPr/>
          </p:nvCxnSpPr>
          <p:spPr>
            <a:xfrm rot="5400000">
              <a:off x="6393670"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2302F0DD-301E-4884-AC06-18B17F80C7AE}"/>
                </a:ext>
              </a:extLst>
            </p:cNvPr>
            <p:cNvCxnSpPr/>
            <p:nvPr/>
          </p:nvCxnSpPr>
          <p:spPr>
            <a:xfrm rot="16200000" flipH="1">
              <a:off x="6536546"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3" name="Group 256">
            <a:extLst>
              <a:ext uri="{FF2B5EF4-FFF2-40B4-BE49-F238E27FC236}">
                <a16:creationId xmlns:a16="http://schemas.microsoft.com/office/drawing/2014/main" id="{566A558A-2BAA-4475-9036-2B1FB848D75B}"/>
              </a:ext>
            </a:extLst>
          </p:cNvPr>
          <p:cNvGrpSpPr>
            <a:grpSpLocks/>
          </p:cNvGrpSpPr>
          <p:nvPr/>
        </p:nvGrpSpPr>
        <p:grpSpPr bwMode="auto">
          <a:xfrm>
            <a:off x="8179756" y="5303247"/>
            <a:ext cx="285750" cy="571500"/>
            <a:chOff x="6429388" y="5357826"/>
            <a:chExt cx="285752" cy="571504"/>
          </a:xfrm>
        </p:grpSpPr>
        <p:sp>
          <p:nvSpPr>
            <p:cNvPr id="258" name="Oval 257">
              <a:extLst>
                <a:ext uri="{FF2B5EF4-FFF2-40B4-BE49-F238E27FC236}">
                  <a16:creationId xmlns:a16="http://schemas.microsoft.com/office/drawing/2014/main" id="{4D24A135-E30E-4665-BD70-41BBDBC746E3}"/>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9" name="Straight Connector 258">
              <a:extLst>
                <a:ext uri="{FF2B5EF4-FFF2-40B4-BE49-F238E27FC236}">
                  <a16:creationId xmlns:a16="http://schemas.microsoft.com/office/drawing/2014/main" id="{EC13C242-3F14-4E67-94A1-FC6193345177}"/>
                </a:ext>
              </a:extLst>
            </p:cNvPr>
            <p:cNvCxnSpPr>
              <a:stCxn id="258" idx="4"/>
            </p:cNvCxnSpPr>
            <p:nvPr/>
          </p:nvCxnSpPr>
          <p:spPr>
            <a:xfrm rot="5400000">
              <a:off x="6465107" y="5607859"/>
              <a:ext cx="21431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0B7059CF-3AFA-48A9-B28E-89CEAAB40873}"/>
                </a:ext>
              </a:extLst>
            </p:cNvPr>
            <p:cNvCxnSpPr/>
            <p:nvPr/>
          </p:nvCxnSpPr>
          <p:spPr>
            <a:xfrm>
              <a:off x="6429388" y="5572141"/>
              <a:ext cx="28575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1260C35-F20C-497C-AB65-BC493DB307D9}"/>
                </a:ext>
              </a:extLst>
            </p:cNvPr>
            <p:cNvCxnSpPr/>
            <p:nvPr/>
          </p:nvCxnSpPr>
          <p:spPr>
            <a:xfrm rot="5400000">
              <a:off x="6393670"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3537B13-759F-4F3D-9698-776CEDD6A8CD}"/>
                </a:ext>
              </a:extLst>
            </p:cNvPr>
            <p:cNvCxnSpPr/>
            <p:nvPr/>
          </p:nvCxnSpPr>
          <p:spPr>
            <a:xfrm rot="16200000" flipH="1">
              <a:off x="6536546"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5" name="Group 268">
            <a:extLst>
              <a:ext uri="{FF2B5EF4-FFF2-40B4-BE49-F238E27FC236}">
                <a16:creationId xmlns:a16="http://schemas.microsoft.com/office/drawing/2014/main" id="{D43BCE83-D091-4663-9A6B-13DB6C7F8F91}"/>
              </a:ext>
            </a:extLst>
          </p:cNvPr>
          <p:cNvGrpSpPr>
            <a:grpSpLocks/>
          </p:cNvGrpSpPr>
          <p:nvPr/>
        </p:nvGrpSpPr>
        <p:grpSpPr bwMode="auto">
          <a:xfrm>
            <a:off x="3029762" y="5343614"/>
            <a:ext cx="285750" cy="571500"/>
            <a:chOff x="6429388" y="5357826"/>
            <a:chExt cx="285752" cy="571504"/>
          </a:xfrm>
        </p:grpSpPr>
        <p:sp>
          <p:nvSpPr>
            <p:cNvPr id="270" name="Oval 269">
              <a:extLst>
                <a:ext uri="{FF2B5EF4-FFF2-40B4-BE49-F238E27FC236}">
                  <a16:creationId xmlns:a16="http://schemas.microsoft.com/office/drawing/2014/main" id="{14E269FC-8784-4763-82CA-4A7A1705245F}"/>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1" name="Straight Connector 270">
              <a:extLst>
                <a:ext uri="{FF2B5EF4-FFF2-40B4-BE49-F238E27FC236}">
                  <a16:creationId xmlns:a16="http://schemas.microsoft.com/office/drawing/2014/main" id="{034A2997-CF3E-4E85-AC3F-FC06F37D2D0C}"/>
                </a:ext>
              </a:extLst>
            </p:cNvPr>
            <p:cNvCxnSpPr>
              <a:stCxn id="270" idx="4"/>
            </p:cNvCxnSpPr>
            <p:nvPr/>
          </p:nvCxnSpPr>
          <p:spPr>
            <a:xfrm rot="5400000">
              <a:off x="6465106"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4CDDB25-28AD-4607-A6D3-EDD9DF55D04F}"/>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CB89C61E-2C30-4602-A19E-795E21538139}"/>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DB724B60-6022-4446-83E8-19386155F588}"/>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6" name="Group 274">
            <a:extLst>
              <a:ext uri="{FF2B5EF4-FFF2-40B4-BE49-F238E27FC236}">
                <a16:creationId xmlns:a16="http://schemas.microsoft.com/office/drawing/2014/main" id="{8F2D288A-18D9-44D4-AA6D-F301214ED79F}"/>
              </a:ext>
            </a:extLst>
          </p:cNvPr>
          <p:cNvGrpSpPr>
            <a:grpSpLocks/>
          </p:cNvGrpSpPr>
          <p:nvPr/>
        </p:nvGrpSpPr>
        <p:grpSpPr bwMode="auto">
          <a:xfrm>
            <a:off x="4452939" y="5329493"/>
            <a:ext cx="285750" cy="571500"/>
            <a:chOff x="6429388" y="5357826"/>
            <a:chExt cx="285752" cy="571504"/>
          </a:xfrm>
        </p:grpSpPr>
        <p:sp>
          <p:nvSpPr>
            <p:cNvPr id="276" name="Oval 275">
              <a:extLst>
                <a:ext uri="{FF2B5EF4-FFF2-40B4-BE49-F238E27FC236}">
                  <a16:creationId xmlns:a16="http://schemas.microsoft.com/office/drawing/2014/main" id="{79CB9E57-3272-4906-83DC-39E2E5CCFC65}"/>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7" name="Straight Connector 276">
              <a:extLst>
                <a:ext uri="{FF2B5EF4-FFF2-40B4-BE49-F238E27FC236}">
                  <a16:creationId xmlns:a16="http://schemas.microsoft.com/office/drawing/2014/main" id="{9CDEF101-D663-4E1B-B115-E2773EAE7064}"/>
                </a:ext>
              </a:extLst>
            </p:cNvPr>
            <p:cNvCxnSpPr>
              <a:stCxn id="276"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ABED0B6D-F185-4599-AE83-0D9221E6B67C}"/>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5F8B406-FBFD-4A72-A9B1-30D8A2B15213}"/>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AB69919-F054-4083-A0FA-FCF3890FC4A3}"/>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7" name="Group 280">
            <a:extLst>
              <a:ext uri="{FF2B5EF4-FFF2-40B4-BE49-F238E27FC236}">
                <a16:creationId xmlns:a16="http://schemas.microsoft.com/office/drawing/2014/main" id="{0565BC03-46AD-428B-8039-B7EF279705C4}"/>
              </a:ext>
            </a:extLst>
          </p:cNvPr>
          <p:cNvGrpSpPr>
            <a:grpSpLocks/>
          </p:cNvGrpSpPr>
          <p:nvPr/>
        </p:nvGrpSpPr>
        <p:grpSpPr bwMode="auto">
          <a:xfrm>
            <a:off x="5744153" y="5334748"/>
            <a:ext cx="285750" cy="571500"/>
            <a:chOff x="6429388" y="5357826"/>
            <a:chExt cx="285752" cy="571504"/>
          </a:xfrm>
        </p:grpSpPr>
        <p:sp>
          <p:nvSpPr>
            <p:cNvPr id="282" name="Oval 281">
              <a:extLst>
                <a:ext uri="{FF2B5EF4-FFF2-40B4-BE49-F238E27FC236}">
                  <a16:creationId xmlns:a16="http://schemas.microsoft.com/office/drawing/2014/main" id="{7BA3B9DD-21C3-4E5D-BB11-035F30653A36}"/>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3" name="Straight Connector 282">
              <a:extLst>
                <a:ext uri="{FF2B5EF4-FFF2-40B4-BE49-F238E27FC236}">
                  <a16:creationId xmlns:a16="http://schemas.microsoft.com/office/drawing/2014/main" id="{445D0F32-6233-495C-A0A3-2F3DD29BB157}"/>
                </a:ext>
              </a:extLst>
            </p:cNvPr>
            <p:cNvCxnSpPr>
              <a:stCxn id="282"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720E46A3-3538-4D29-878F-2AE2CD68B8CF}"/>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ABB8DCE-C0B5-4D2A-8981-309F2A387EA0}"/>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A76DC6AF-5C23-47D2-9985-491B73B68B6E}"/>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8" name="Group 286">
            <a:extLst>
              <a:ext uri="{FF2B5EF4-FFF2-40B4-BE49-F238E27FC236}">
                <a16:creationId xmlns:a16="http://schemas.microsoft.com/office/drawing/2014/main" id="{DF527FD9-2C11-4DD7-8994-BBD577124099}"/>
              </a:ext>
            </a:extLst>
          </p:cNvPr>
          <p:cNvGrpSpPr>
            <a:grpSpLocks/>
          </p:cNvGrpSpPr>
          <p:nvPr/>
        </p:nvGrpSpPr>
        <p:grpSpPr bwMode="auto">
          <a:xfrm>
            <a:off x="6887153" y="5355241"/>
            <a:ext cx="285750" cy="571500"/>
            <a:chOff x="6429388" y="5357826"/>
            <a:chExt cx="285752" cy="571504"/>
          </a:xfrm>
        </p:grpSpPr>
        <p:sp>
          <p:nvSpPr>
            <p:cNvPr id="288" name="Oval 287">
              <a:extLst>
                <a:ext uri="{FF2B5EF4-FFF2-40B4-BE49-F238E27FC236}">
                  <a16:creationId xmlns:a16="http://schemas.microsoft.com/office/drawing/2014/main" id="{DD7713F0-3866-4760-8EC0-F6D38C0FAEB5}"/>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9" name="Straight Connector 288">
              <a:extLst>
                <a:ext uri="{FF2B5EF4-FFF2-40B4-BE49-F238E27FC236}">
                  <a16:creationId xmlns:a16="http://schemas.microsoft.com/office/drawing/2014/main" id="{B6A1A13A-E21D-4224-A6D8-956B74AE7542}"/>
                </a:ext>
              </a:extLst>
            </p:cNvPr>
            <p:cNvCxnSpPr>
              <a:stCxn id="288"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D2642E1-37FF-4261-9D8E-389EA4E246A5}"/>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1A89F38-BE5E-4A03-9C44-12F9A23AA161}"/>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C1178826-C05D-4F6E-9CC9-95817BA2B254}"/>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9" name="Group 292">
            <a:extLst>
              <a:ext uri="{FF2B5EF4-FFF2-40B4-BE49-F238E27FC236}">
                <a16:creationId xmlns:a16="http://schemas.microsoft.com/office/drawing/2014/main" id="{5F34057D-C033-41C1-8F2F-C9E34284CFA8}"/>
              </a:ext>
            </a:extLst>
          </p:cNvPr>
          <p:cNvGrpSpPr>
            <a:grpSpLocks/>
          </p:cNvGrpSpPr>
          <p:nvPr/>
        </p:nvGrpSpPr>
        <p:grpSpPr bwMode="auto">
          <a:xfrm>
            <a:off x="9572304" y="5295361"/>
            <a:ext cx="285750" cy="571500"/>
            <a:chOff x="6429388" y="5357826"/>
            <a:chExt cx="285752" cy="571504"/>
          </a:xfrm>
        </p:grpSpPr>
        <p:sp>
          <p:nvSpPr>
            <p:cNvPr id="294" name="Oval 293">
              <a:extLst>
                <a:ext uri="{FF2B5EF4-FFF2-40B4-BE49-F238E27FC236}">
                  <a16:creationId xmlns:a16="http://schemas.microsoft.com/office/drawing/2014/main" id="{D853D3DF-A87E-4B82-8B21-1E86969B9EA1}"/>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5" name="Straight Connector 294">
              <a:extLst>
                <a:ext uri="{FF2B5EF4-FFF2-40B4-BE49-F238E27FC236}">
                  <a16:creationId xmlns:a16="http://schemas.microsoft.com/office/drawing/2014/main" id="{34579F8D-33BB-47A6-8D6F-ABD3098729C6}"/>
                </a:ext>
              </a:extLst>
            </p:cNvPr>
            <p:cNvCxnSpPr>
              <a:stCxn id="294"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62C2BF8E-4E9E-4552-9184-A511C387A73C}"/>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A056176-DA31-4304-BA34-B42896096987}"/>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8799B079-7CD1-4C58-9FD9-FA745C9BAE8D}"/>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0" name="Group 298">
            <a:extLst>
              <a:ext uri="{FF2B5EF4-FFF2-40B4-BE49-F238E27FC236}">
                <a16:creationId xmlns:a16="http://schemas.microsoft.com/office/drawing/2014/main" id="{9E26D5ED-1A0D-4B0F-8E44-9C410E708509}"/>
              </a:ext>
            </a:extLst>
          </p:cNvPr>
          <p:cNvGrpSpPr>
            <a:grpSpLocks/>
          </p:cNvGrpSpPr>
          <p:nvPr/>
        </p:nvGrpSpPr>
        <p:grpSpPr bwMode="auto">
          <a:xfrm>
            <a:off x="3317876" y="2818666"/>
            <a:ext cx="285750" cy="571500"/>
            <a:chOff x="6429388" y="5357826"/>
            <a:chExt cx="285752" cy="571504"/>
          </a:xfrm>
        </p:grpSpPr>
        <p:sp>
          <p:nvSpPr>
            <p:cNvPr id="300" name="Oval 299">
              <a:extLst>
                <a:ext uri="{FF2B5EF4-FFF2-40B4-BE49-F238E27FC236}">
                  <a16:creationId xmlns:a16="http://schemas.microsoft.com/office/drawing/2014/main" id="{D895EDF6-5B00-4808-A027-2AE856550C73}"/>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1" name="Straight Connector 300">
              <a:extLst>
                <a:ext uri="{FF2B5EF4-FFF2-40B4-BE49-F238E27FC236}">
                  <a16:creationId xmlns:a16="http://schemas.microsoft.com/office/drawing/2014/main" id="{6AB72CB3-B5E9-48D7-BAF5-9AD7521C9108}"/>
                </a:ext>
              </a:extLst>
            </p:cNvPr>
            <p:cNvCxnSpPr>
              <a:stCxn id="300" idx="4"/>
            </p:cNvCxnSpPr>
            <p:nvPr/>
          </p:nvCxnSpPr>
          <p:spPr>
            <a:xfrm rot="5400000">
              <a:off x="6465106"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143E62D5-54AE-4513-AFC1-6757E2F27BF7}"/>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2F97EA6C-8085-4B08-8AF3-0173F8568126}"/>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0523ACD-69FC-4BC5-93CC-F5D174FC453B}"/>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1" name="Group 304">
            <a:extLst>
              <a:ext uri="{FF2B5EF4-FFF2-40B4-BE49-F238E27FC236}">
                <a16:creationId xmlns:a16="http://schemas.microsoft.com/office/drawing/2014/main" id="{83133E7E-B810-42DE-BB8D-1CE36EEC4A34}"/>
              </a:ext>
            </a:extLst>
          </p:cNvPr>
          <p:cNvGrpSpPr>
            <a:grpSpLocks/>
          </p:cNvGrpSpPr>
          <p:nvPr/>
        </p:nvGrpSpPr>
        <p:grpSpPr bwMode="auto">
          <a:xfrm>
            <a:off x="1371600" y="2669318"/>
            <a:ext cx="285750" cy="571500"/>
            <a:chOff x="6429388" y="5357826"/>
            <a:chExt cx="285752" cy="571504"/>
          </a:xfrm>
        </p:grpSpPr>
        <p:sp>
          <p:nvSpPr>
            <p:cNvPr id="306" name="Oval 305">
              <a:extLst>
                <a:ext uri="{FF2B5EF4-FFF2-40B4-BE49-F238E27FC236}">
                  <a16:creationId xmlns:a16="http://schemas.microsoft.com/office/drawing/2014/main" id="{44CD1CBF-E0F6-415E-A105-3B4524792EBE}"/>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7" name="Straight Connector 306">
              <a:extLst>
                <a:ext uri="{FF2B5EF4-FFF2-40B4-BE49-F238E27FC236}">
                  <a16:creationId xmlns:a16="http://schemas.microsoft.com/office/drawing/2014/main" id="{1A58B8A5-8523-4BE7-99C0-BF1624EFE0E3}"/>
                </a:ext>
              </a:extLst>
            </p:cNvPr>
            <p:cNvCxnSpPr>
              <a:stCxn id="306" idx="4"/>
            </p:cNvCxnSpPr>
            <p:nvPr/>
          </p:nvCxnSpPr>
          <p:spPr>
            <a:xfrm rot="5400000">
              <a:off x="6465106"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04DA1585-EFCA-4560-9800-B874D774E23A}"/>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6CA2F12-4DFF-4484-8293-FAF7C4603B74}"/>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BF0C508B-DB22-4C24-A45D-6A6125F5D87D}"/>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2" name="Group 310">
            <a:extLst>
              <a:ext uri="{FF2B5EF4-FFF2-40B4-BE49-F238E27FC236}">
                <a16:creationId xmlns:a16="http://schemas.microsoft.com/office/drawing/2014/main" id="{170C3A44-2F8F-4045-89E5-BA2AC6F224F5}"/>
              </a:ext>
            </a:extLst>
          </p:cNvPr>
          <p:cNvGrpSpPr>
            <a:grpSpLocks/>
          </p:cNvGrpSpPr>
          <p:nvPr/>
        </p:nvGrpSpPr>
        <p:grpSpPr bwMode="auto">
          <a:xfrm>
            <a:off x="1096899" y="3714169"/>
            <a:ext cx="412634" cy="665311"/>
            <a:chOff x="6429388" y="5357826"/>
            <a:chExt cx="285752" cy="571504"/>
          </a:xfrm>
        </p:grpSpPr>
        <p:sp>
          <p:nvSpPr>
            <p:cNvPr id="312" name="Oval 311">
              <a:extLst>
                <a:ext uri="{FF2B5EF4-FFF2-40B4-BE49-F238E27FC236}">
                  <a16:creationId xmlns:a16="http://schemas.microsoft.com/office/drawing/2014/main" id="{8499F5AD-0FA3-49D6-A62A-D42E3B10A201}"/>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3" name="Straight Connector 312">
              <a:extLst>
                <a:ext uri="{FF2B5EF4-FFF2-40B4-BE49-F238E27FC236}">
                  <a16:creationId xmlns:a16="http://schemas.microsoft.com/office/drawing/2014/main" id="{BE2CFF82-C830-4381-ABF1-B475E486FE9F}"/>
                </a:ext>
              </a:extLst>
            </p:cNvPr>
            <p:cNvCxnSpPr>
              <a:stCxn id="312" idx="4"/>
            </p:cNvCxnSpPr>
            <p:nvPr/>
          </p:nvCxnSpPr>
          <p:spPr>
            <a:xfrm rot="5400000">
              <a:off x="6465107" y="5607859"/>
              <a:ext cx="21431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3712960D-3620-4932-80B5-2220E912F731}"/>
                </a:ext>
              </a:extLst>
            </p:cNvPr>
            <p:cNvCxnSpPr/>
            <p:nvPr/>
          </p:nvCxnSpPr>
          <p:spPr>
            <a:xfrm>
              <a:off x="6429388" y="5572141"/>
              <a:ext cx="28575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2444DC2C-4F97-4013-8129-A6E4E36BDCF7}"/>
                </a:ext>
              </a:extLst>
            </p:cNvPr>
            <p:cNvCxnSpPr/>
            <p:nvPr/>
          </p:nvCxnSpPr>
          <p:spPr>
            <a:xfrm rot="5400000">
              <a:off x="6393670"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BA378555-5357-4A6B-8A97-88C311755758}"/>
                </a:ext>
              </a:extLst>
            </p:cNvPr>
            <p:cNvCxnSpPr/>
            <p:nvPr/>
          </p:nvCxnSpPr>
          <p:spPr>
            <a:xfrm rot="16200000" flipH="1">
              <a:off x="6536546"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4" name="Group 322">
            <a:extLst>
              <a:ext uri="{FF2B5EF4-FFF2-40B4-BE49-F238E27FC236}">
                <a16:creationId xmlns:a16="http://schemas.microsoft.com/office/drawing/2014/main" id="{B79D05D6-7ACA-4181-9373-997C3F1C1986}"/>
              </a:ext>
            </a:extLst>
          </p:cNvPr>
          <p:cNvGrpSpPr>
            <a:grpSpLocks/>
          </p:cNvGrpSpPr>
          <p:nvPr/>
        </p:nvGrpSpPr>
        <p:grpSpPr bwMode="auto">
          <a:xfrm>
            <a:off x="8605267" y="2933099"/>
            <a:ext cx="328310" cy="571500"/>
            <a:chOff x="6429388" y="5357826"/>
            <a:chExt cx="285752" cy="571504"/>
          </a:xfrm>
        </p:grpSpPr>
        <p:sp>
          <p:nvSpPr>
            <p:cNvPr id="324" name="Oval 323">
              <a:extLst>
                <a:ext uri="{FF2B5EF4-FFF2-40B4-BE49-F238E27FC236}">
                  <a16:creationId xmlns:a16="http://schemas.microsoft.com/office/drawing/2014/main" id="{4F802DBD-1494-4D4A-ABE8-F0E5F04BA31E}"/>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5" name="Straight Connector 324">
              <a:extLst>
                <a:ext uri="{FF2B5EF4-FFF2-40B4-BE49-F238E27FC236}">
                  <a16:creationId xmlns:a16="http://schemas.microsoft.com/office/drawing/2014/main" id="{35ED2C6C-224F-40B2-8D97-4645D3704181}"/>
                </a:ext>
              </a:extLst>
            </p:cNvPr>
            <p:cNvCxnSpPr>
              <a:stCxn id="324"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4C32DD4-9682-4ECC-906E-F69B53B332BC}"/>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62160CF-E3CE-46B8-A9E3-01F301B756A6}"/>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9369CCE-384A-487B-AD95-7BD0E8FB147B}"/>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5" name="Group 328">
            <a:extLst>
              <a:ext uri="{FF2B5EF4-FFF2-40B4-BE49-F238E27FC236}">
                <a16:creationId xmlns:a16="http://schemas.microsoft.com/office/drawing/2014/main" id="{C23104E3-0EC9-4BEB-B376-F031FA09E1CA}"/>
              </a:ext>
            </a:extLst>
          </p:cNvPr>
          <p:cNvGrpSpPr>
            <a:grpSpLocks/>
          </p:cNvGrpSpPr>
          <p:nvPr/>
        </p:nvGrpSpPr>
        <p:grpSpPr bwMode="auto">
          <a:xfrm>
            <a:off x="5741735" y="2526443"/>
            <a:ext cx="285750" cy="571500"/>
            <a:chOff x="6429388" y="5357826"/>
            <a:chExt cx="285752" cy="571504"/>
          </a:xfrm>
        </p:grpSpPr>
        <p:sp>
          <p:nvSpPr>
            <p:cNvPr id="330" name="Oval 329">
              <a:extLst>
                <a:ext uri="{FF2B5EF4-FFF2-40B4-BE49-F238E27FC236}">
                  <a16:creationId xmlns:a16="http://schemas.microsoft.com/office/drawing/2014/main" id="{32F4EA95-7F65-4DC5-A7D8-E723E477F18F}"/>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1" name="Straight Connector 330">
              <a:extLst>
                <a:ext uri="{FF2B5EF4-FFF2-40B4-BE49-F238E27FC236}">
                  <a16:creationId xmlns:a16="http://schemas.microsoft.com/office/drawing/2014/main" id="{48EEEED9-64D3-43A4-8E98-D77552A712AC}"/>
                </a:ext>
              </a:extLst>
            </p:cNvPr>
            <p:cNvCxnSpPr>
              <a:stCxn id="330" idx="4"/>
            </p:cNvCxnSpPr>
            <p:nvPr/>
          </p:nvCxnSpPr>
          <p:spPr>
            <a:xfrm rot="5400000">
              <a:off x="6465106"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068D6D1-030A-43CD-AE99-50CCB1CEC5F2}"/>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DE064BC-2700-46FC-9909-D3ED1019CF34}"/>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F8E310D4-9EF9-460A-BC17-C583135DE425}"/>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6" name="Group 334">
            <a:extLst>
              <a:ext uri="{FF2B5EF4-FFF2-40B4-BE49-F238E27FC236}">
                <a16:creationId xmlns:a16="http://schemas.microsoft.com/office/drawing/2014/main" id="{7DFC7656-DE3E-41D8-9A36-038CEB3E2A8C}"/>
              </a:ext>
            </a:extLst>
          </p:cNvPr>
          <p:cNvGrpSpPr>
            <a:grpSpLocks/>
          </p:cNvGrpSpPr>
          <p:nvPr/>
        </p:nvGrpSpPr>
        <p:grpSpPr bwMode="auto">
          <a:xfrm>
            <a:off x="4652990" y="2917892"/>
            <a:ext cx="285750" cy="571500"/>
            <a:chOff x="6429388" y="5357826"/>
            <a:chExt cx="285752" cy="571504"/>
          </a:xfrm>
        </p:grpSpPr>
        <p:sp>
          <p:nvSpPr>
            <p:cNvPr id="336" name="Oval 335">
              <a:extLst>
                <a:ext uri="{FF2B5EF4-FFF2-40B4-BE49-F238E27FC236}">
                  <a16:creationId xmlns:a16="http://schemas.microsoft.com/office/drawing/2014/main" id="{BA9AE9CD-C2E6-4BB9-8F69-E034727FC490}"/>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7" name="Straight Connector 336">
              <a:extLst>
                <a:ext uri="{FF2B5EF4-FFF2-40B4-BE49-F238E27FC236}">
                  <a16:creationId xmlns:a16="http://schemas.microsoft.com/office/drawing/2014/main" id="{5736FEAE-6B2F-4428-932E-125606A2186A}"/>
                </a:ext>
              </a:extLst>
            </p:cNvPr>
            <p:cNvCxnSpPr>
              <a:stCxn id="336" idx="4"/>
            </p:cNvCxnSpPr>
            <p:nvPr/>
          </p:nvCxnSpPr>
          <p:spPr>
            <a:xfrm rot="5400000">
              <a:off x="6465107" y="5607859"/>
              <a:ext cx="21431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D50E4004-8FB7-4E28-B442-B477C82AD744}"/>
                </a:ext>
              </a:extLst>
            </p:cNvPr>
            <p:cNvCxnSpPr/>
            <p:nvPr/>
          </p:nvCxnSpPr>
          <p:spPr>
            <a:xfrm>
              <a:off x="6429388" y="5572141"/>
              <a:ext cx="28575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D582E25-9925-4830-8DC1-637014092554}"/>
                </a:ext>
              </a:extLst>
            </p:cNvPr>
            <p:cNvCxnSpPr/>
            <p:nvPr/>
          </p:nvCxnSpPr>
          <p:spPr>
            <a:xfrm rot="5400000">
              <a:off x="6393670"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9D6B7BBE-75BC-4927-B3C7-7B5F0CC29FA9}"/>
                </a:ext>
              </a:extLst>
            </p:cNvPr>
            <p:cNvCxnSpPr/>
            <p:nvPr/>
          </p:nvCxnSpPr>
          <p:spPr>
            <a:xfrm rot="16200000" flipH="1">
              <a:off x="6536546"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7" name="Group 340">
            <a:extLst>
              <a:ext uri="{FF2B5EF4-FFF2-40B4-BE49-F238E27FC236}">
                <a16:creationId xmlns:a16="http://schemas.microsoft.com/office/drawing/2014/main" id="{866A0C8A-158A-407E-87D4-658AEBD35A34}"/>
              </a:ext>
            </a:extLst>
          </p:cNvPr>
          <p:cNvGrpSpPr>
            <a:grpSpLocks/>
          </p:cNvGrpSpPr>
          <p:nvPr/>
        </p:nvGrpSpPr>
        <p:grpSpPr bwMode="auto">
          <a:xfrm>
            <a:off x="7319955" y="2000249"/>
            <a:ext cx="285750" cy="571500"/>
            <a:chOff x="6429388" y="5357826"/>
            <a:chExt cx="285752" cy="571504"/>
          </a:xfrm>
        </p:grpSpPr>
        <p:sp>
          <p:nvSpPr>
            <p:cNvPr id="342" name="Oval 341">
              <a:extLst>
                <a:ext uri="{FF2B5EF4-FFF2-40B4-BE49-F238E27FC236}">
                  <a16:creationId xmlns:a16="http://schemas.microsoft.com/office/drawing/2014/main" id="{C36F918B-AC7F-427C-B060-059A7176292C}"/>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3" name="Straight Connector 342">
              <a:extLst>
                <a:ext uri="{FF2B5EF4-FFF2-40B4-BE49-F238E27FC236}">
                  <a16:creationId xmlns:a16="http://schemas.microsoft.com/office/drawing/2014/main" id="{78A1786C-7C07-48D4-9226-3EFB69E2FD99}"/>
                </a:ext>
              </a:extLst>
            </p:cNvPr>
            <p:cNvCxnSpPr>
              <a:stCxn id="342" idx="4"/>
            </p:cNvCxnSpPr>
            <p:nvPr/>
          </p:nvCxnSpPr>
          <p:spPr>
            <a:xfrm rot="5400000">
              <a:off x="6465108" y="5607859"/>
              <a:ext cx="21431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466E12E0-BD9D-48E3-811B-300788FD9746}"/>
                </a:ext>
              </a:extLst>
            </p:cNvPr>
            <p:cNvCxnSpPr/>
            <p:nvPr/>
          </p:nvCxnSpPr>
          <p:spPr>
            <a:xfrm>
              <a:off x="6429388" y="5572141"/>
              <a:ext cx="28575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B396ECC9-5FEA-4BBC-B287-B99720F0E7F1}"/>
                </a:ext>
              </a:extLst>
            </p:cNvPr>
            <p:cNvCxnSpPr/>
            <p:nvPr/>
          </p:nvCxnSpPr>
          <p:spPr>
            <a:xfrm rot="5400000">
              <a:off x="6393670"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D60BFF5E-4CEF-4F7A-B88C-0C079F801EF6}"/>
                </a:ext>
              </a:extLst>
            </p:cNvPr>
            <p:cNvCxnSpPr/>
            <p:nvPr/>
          </p:nvCxnSpPr>
          <p:spPr>
            <a:xfrm rot="16200000" flipH="1">
              <a:off x="6536546"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8" name="Group 346">
            <a:extLst>
              <a:ext uri="{FF2B5EF4-FFF2-40B4-BE49-F238E27FC236}">
                <a16:creationId xmlns:a16="http://schemas.microsoft.com/office/drawing/2014/main" id="{495BD7FE-30B4-4F47-B4E1-E8F1B812DBA1}"/>
              </a:ext>
            </a:extLst>
          </p:cNvPr>
          <p:cNvGrpSpPr>
            <a:grpSpLocks/>
          </p:cNvGrpSpPr>
          <p:nvPr/>
        </p:nvGrpSpPr>
        <p:grpSpPr bwMode="auto">
          <a:xfrm>
            <a:off x="9971788" y="4379480"/>
            <a:ext cx="364269" cy="630672"/>
            <a:chOff x="6429388" y="5357826"/>
            <a:chExt cx="285752" cy="571504"/>
          </a:xfrm>
        </p:grpSpPr>
        <p:sp>
          <p:nvSpPr>
            <p:cNvPr id="348" name="Oval 347">
              <a:extLst>
                <a:ext uri="{FF2B5EF4-FFF2-40B4-BE49-F238E27FC236}">
                  <a16:creationId xmlns:a16="http://schemas.microsoft.com/office/drawing/2014/main" id="{8096216D-D83E-4B79-8764-D4CC54321730}"/>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9" name="Straight Connector 348">
              <a:extLst>
                <a:ext uri="{FF2B5EF4-FFF2-40B4-BE49-F238E27FC236}">
                  <a16:creationId xmlns:a16="http://schemas.microsoft.com/office/drawing/2014/main" id="{BA38CAF2-0CD7-45A4-B681-1AC11886F05C}"/>
                </a:ext>
              </a:extLst>
            </p:cNvPr>
            <p:cNvCxnSpPr>
              <a:stCxn id="348"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3078D704-0616-4F27-B0F4-FC66DE244422}"/>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58D0B67-53A9-4262-A053-34688B6927F9}"/>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306C576-D66C-4BB7-BEA9-B19EBF8CA1AE}"/>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9" name="Group 352">
            <a:extLst>
              <a:ext uri="{FF2B5EF4-FFF2-40B4-BE49-F238E27FC236}">
                <a16:creationId xmlns:a16="http://schemas.microsoft.com/office/drawing/2014/main" id="{477829BC-1A57-4CC2-8871-8DE8A0E5D313}"/>
              </a:ext>
            </a:extLst>
          </p:cNvPr>
          <p:cNvGrpSpPr>
            <a:grpSpLocks/>
          </p:cNvGrpSpPr>
          <p:nvPr/>
        </p:nvGrpSpPr>
        <p:grpSpPr bwMode="auto">
          <a:xfrm>
            <a:off x="7431624" y="4185144"/>
            <a:ext cx="285750" cy="571500"/>
            <a:chOff x="6429388" y="5357826"/>
            <a:chExt cx="285752" cy="571504"/>
          </a:xfrm>
        </p:grpSpPr>
        <p:sp>
          <p:nvSpPr>
            <p:cNvPr id="354" name="Oval 353">
              <a:extLst>
                <a:ext uri="{FF2B5EF4-FFF2-40B4-BE49-F238E27FC236}">
                  <a16:creationId xmlns:a16="http://schemas.microsoft.com/office/drawing/2014/main" id="{63E026B5-32CE-4B50-BF67-FF0E781A2E65}"/>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5" name="Straight Connector 354">
              <a:extLst>
                <a:ext uri="{FF2B5EF4-FFF2-40B4-BE49-F238E27FC236}">
                  <a16:creationId xmlns:a16="http://schemas.microsoft.com/office/drawing/2014/main" id="{CD30FEC3-4788-4053-AB87-65F5D9BE947D}"/>
                </a:ext>
              </a:extLst>
            </p:cNvPr>
            <p:cNvCxnSpPr>
              <a:stCxn id="354"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8E081A4F-953B-4098-B89F-C828C9642174}"/>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4496322-FE21-451D-B800-8BCAB7F65096}"/>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39BF46AA-11B3-4AD5-8ABF-D4F29C233C58}"/>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111">
            <a:extLst>
              <a:ext uri="{FF2B5EF4-FFF2-40B4-BE49-F238E27FC236}">
                <a16:creationId xmlns:a16="http://schemas.microsoft.com/office/drawing/2014/main" id="{92E9875E-46A3-4625-9566-1686FB042F06}"/>
              </a:ext>
            </a:extLst>
          </p:cNvPr>
          <p:cNvGrpSpPr>
            <a:grpSpLocks/>
          </p:cNvGrpSpPr>
          <p:nvPr/>
        </p:nvGrpSpPr>
        <p:grpSpPr bwMode="auto">
          <a:xfrm>
            <a:off x="1864681" y="5648510"/>
            <a:ext cx="1285875" cy="1143000"/>
            <a:chOff x="5600704" y="3100382"/>
            <a:chExt cx="1285884" cy="1143008"/>
          </a:xfrm>
        </p:grpSpPr>
        <p:grpSp>
          <p:nvGrpSpPr>
            <p:cNvPr id="299" name="Group 31">
              <a:extLst>
                <a:ext uri="{FF2B5EF4-FFF2-40B4-BE49-F238E27FC236}">
                  <a16:creationId xmlns:a16="http://schemas.microsoft.com/office/drawing/2014/main" id="{68AB236A-2D9E-4A24-BD2E-8195D44EC3B3}"/>
                </a:ext>
              </a:extLst>
            </p:cNvPr>
            <p:cNvGrpSpPr>
              <a:grpSpLocks/>
            </p:cNvGrpSpPr>
            <p:nvPr/>
          </p:nvGrpSpPr>
          <p:grpSpPr bwMode="auto">
            <a:xfrm>
              <a:off x="5600704" y="3100382"/>
              <a:ext cx="1285884" cy="1143008"/>
              <a:chOff x="1571604" y="2143116"/>
              <a:chExt cx="1285884" cy="1143008"/>
            </a:xfrm>
          </p:grpSpPr>
          <p:sp>
            <p:nvSpPr>
              <p:cNvPr id="311" name="Rectangle 310">
                <a:extLst>
                  <a:ext uri="{FF2B5EF4-FFF2-40B4-BE49-F238E27FC236}">
                    <a16:creationId xmlns:a16="http://schemas.microsoft.com/office/drawing/2014/main" id="{35D15701-9D8D-48B5-99C1-A46B44B983AD}"/>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Isosceles Triangle 316">
                <a:extLst>
                  <a:ext uri="{FF2B5EF4-FFF2-40B4-BE49-F238E27FC236}">
                    <a16:creationId xmlns:a16="http://schemas.microsoft.com/office/drawing/2014/main" id="{8A619505-3C3D-4116-9CE2-402C3789F1E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Rectangle 322">
                <a:extLst>
                  <a:ext uri="{FF2B5EF4-FFF2-40B4-BE49-F238E27FC236}">
                    <a16:creationId xmlns:a16="http://schemas.microsoft.com/office/drawing/2014/main" id="{DF154699-FDE0-485E-9B68-E35C13333787}"/>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Rectangle 328">
                <a:extLst>
                  <a:ext uri="{FF2B5EF4-FFF2-40B4-BE49-F238E27FC236}">
                    <a16:creationId xmlns:a16="http://schemas.microsoft.com/office/drawing/2014/main" id="{FA9577DB-2983-47B0-8143-5F00DEF3A414}"/>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05" name="Rectangle 304">
              <a:extLst>
                <a:ext uri="{FF2B5EF4-FFF2-40B4-BE49-F238E27FC236}">
                  <a16:creationId xmlns:a16="http://schemas.microsoft.com/office/drawing/2014/main" id="{26BC79FE-F5AB-4265-B1AC-EF65E740E36D}"/>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5" name="Group 118">
            <a:extLst>
              <a:ext uri="{FF2B5EF4-FFF2-40B4-BE49-F238E27FC236}">
                <a16:creationId xmlns:a16="http://schemas.microsoft.com/office/drawing/2014/main" id="{75862E24-2C7C-40ED-BDA4-733DCCACAFA7}"/>
              </a:ext>
            </a:extLst>
          </p:cNvPr>
          <p:cNvGrpSpPr>
            <a:grpSpLocks/>
          </p:cNvGrpSpPr>
          <p:nvPr/>
        </p:nvGrpSpPr>
        <p:grpSpPr bwMode="auto">
          <a:xfrm>
            <a:off x="3221994" y="5648510"/>
            <a:ext cx="1285875" cy="1143000"/>
            <a:chOff x="5600704" y="3100382"/>
            <a:chExt cx="1285884" cy="1143008"/>
          </a:xfrm>
        </p:grpSpPr>
        <p:grpSp>
          <p:nvGrpSpPr>
            <p:cNvPr id="341" name="Group 31">
              <a:extLst>
                <a:ext uri="{FF2B5EF4-FFF2-40B4-BE49-F238E27FC236}">
                  <a16:creationId xmlns:a16="http://schemas.microsoft.com/office/drawing/2014/main" id="{64B4892A-2F00-4AC7-A266-DA9DA1C2E390}"/>
                </a:ext>
              </a:extLst>
            </p:cNvPr>
            <p:cNvGrpSpPr>
              <a:grpSpLocks/>
            </p:cNvGrpSpPr>
            <p:nvPr/>
          </p:nvGrpSpPr>
          <p:grpSpPr bwMode="auto">
            <a:xfrm>
              <a:off x="5600704" y="3100382"/>
              <a:ext cx="1285884" cy="1143008"/>
              <a:chOff x="1571604" y="2143116"/>
              <a:chExt cx="1285884" cy="1143008"/>
            </a:xfrm>
          </p:grpSpPr>
          <p:sp>
            <p:nvSpPr>
              <p:cNvPr id="353" name="Rectangle 352">
                <a:extLst>
                  <a:ext uri="{FF2B5EF4-FFF2-40B4-BE49-F238E27FC236}">
                    <a16:creationId xmlns:a16="http://schemas.microsoft.com/office/drawing/2014/main" id="{CF8C00CA-2C4D-4671-9934-D8437CD00DD0}"/>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9" name="Isosceles Triangle 358">
                <a:extLst>
                  <a:ext uri="{FF2B5EF4-FFF2-40B4-BE49-F238E27FC236}">
                    <a16:creationId xmlns:a16="http://schemas.microsoft.com/office/drawing/2014/main" id="{C5F129E6-E731-4AAD-A435-0EF51D4574C7}"/>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Rectangle 359">
                <a:extLst>
                  <a:ext uri="{FF2B5EF4-FFF2-40B4-BE49-F238E27FC236}">
                    <a16:creationId xmlns:a16="http://schemas.microsoft.com/office/drawing/2014/main" id="{91BEE87F-C860-492A-B288-B4F3EB1CBF82}"/>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a:extLst>
                  <a:ext uri="{FF2B5EF4-FFF2-40B4-BE49-F238E27FC236}">
                    <a16:creationId xmlns:a16="http://schemas.microsoft.com/office/drawing/2014/main" id="{5B37A061-478E-417D-83A5-A2CE147CE482}"/>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47" name="Rectangle 346">
              <a:extLst>
                <a:ext uri="{FF2B5EF4-FFF2-40B4-BE49-F238E27FC236}">
                  <a16:creationId xmlns:a16="http://schemas.microsoft.com/office/drawing/2014/main" id="{4B25A62A-E8BE-408F-80BD-4692BE80783F}"/>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62" name="Group 125">
            <a:extLst>
              <a:ext uri="{FF2B5EF4-FFF2-40B4-BE49-F238E27FC236}">
                <a16:creationId xmlns:a16="http://schemas.microsoft.com/office/drawing/2014/main" id="{DDEA7468-9C66-45B0-9503-23133395D2CA}"/>
              </a:ext>
            </a:extLst>
          </p:cNvPr>
          <p:cNvGrpSpPr>
            <a:grpSpLocks/>
          </p:cNvGrpSpPr>
          <p:nvPr/>
        </p:nvGrpSpPr>
        <p:grpSpPr bwMode="auto">
          <a:xfrm>
            <a:off x="4507869" y="5648510"/>
            <a:ext cx="1285875" cy="1143000"/>
            <a:chOff x="5600704" y="3100382"/>
            <a:chExt cx="1285884" cy="1143008"/>
          </a:xfrm>
        </p:grpSpPr>
        <p:grpSp>
          <p:nvGrpSpPr>
            <p:cNvPr id="363" name="Group 31">
              <a:extLst>
                <a:ext uri="{FF2B5EF4-FFF2-40B4-BE49-F238E27FC236}">
                  <a16:creationId xmlns:a16="http://schemas.microsoft.com/office/drawing/2014/main" id="{0814D05B-1386-4F43-9D68-FA47F0F00A28}"/>
                </a:ext>
              </a:extLst>
            </p:cNvPr>
            <p:cNvGrpSpPr>
              <a:grpSpLocks/>
            </p:cNvGrpSpPr>
            <p:nvPr/>
          </p:nvGrpSpPr>
          <p:grpSpPr bwMode="auto">
            <a:xfrm>
              <a:off x="5600704" y="3100382"/>
              <a:ext cx="1285884" cy="1143008"/>
              <a:chOff x="1571604" y="2143116"/>
              <a:chExt cx="1285884" cy="1143008"/>
            </a:xfrm>
          </p:grpSpPr>
          <p:sp>
            <p:nvSpPr>
              <p:cNvPr id="365" name="Rectangle 364">
                <a:extLst>
                  <a:ext uri="{FF2B5EF4-FFF2-40B4-BE49-F238E27FC236}">
                    <a16:creationId xmlns:a16="http://schemas.microsoft.com/office/drawing/2014/main" id="{3E68BA26-0365-42D6-BE61-98B75E64917F}"/>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6" name="Isosceles Triangle 365">
                <a:extLst>
                  <a:ext uri="{FF2B5EF4-FFF2-40B4-BE49-F238E27FC236}">
                    <a16:creationId xmlns:a16="http://schemas.microsoft.com/office/drawing/2014/main" id="{355705F0-E653-45CF-B650-07D114CD7F1B}"/>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7" name="Rectangle 366">
                <a:extLst>
                  <a:ext uri="{FF2B5EF4-FFF2-40B4-BE49-F238E27FC236}">
                    <a16:creationId xmlns:a16="http://schemas.microsoft.com/office/drawing/2014/main" id="{FA47DCD5-9800-4791-8A72-BE448DE6782F}"/>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 name="Rectangle 367">
                <a:extLst>
                  <a:ext uri="{FF2B5EF4-FFF2-40B4-BE49-F238E27FC236}">
                    <a16:creationId xmlns:a16="http://schemas.microsoft.com/office/drawing/2014/main" id="{FEA64B5C-232E-4070-9ED0-1A89DABD06E9}"/>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64" name="Rectangle 363">
              <a:extLst>
                <a:ext uri="{FF2B5EF4-FFF2-40B4-BE49-F238E27FC236}">
                  <a16:creationId xmlns:a16="http://schemas.microsoft.com/office/drawing/2014/main" id="{F717FC06-9BB0-4CB8-90EF-F14800AF3B62}"/>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69" name="Group 31">
            <a:extLst>
              <a:ext uri="{FF2B5EF4-FFF2-40B4-BE49-F238E27FC236}">
                <a16:creationId xmlns:a16="http://schemas.microsoft.com/office/drawing/2014/main" id="{E3CE1C5F-C38F-4872-912B-4F2A2FC37CA1}"/>
              </a:ext>
            </a:extLst>
          </p:cNvPr>
          <p:cNvGrpSpPr>
            <a:grpSpLocks/>
          </p:cNvGrpSpPr>
          <p:nvPr/>
        </p:nvGrpSpPr>
        <p:grpSpPr bwMode="auto">
          <a:xfrm>
            <a:off x="5865181" y="5648510"/>
            <a:ext cx="1285875" cy="1143000"/>
            <a:chOff x="1571604" y="2143116"/>
            <a:chExt cx="1285884" cy="1143008"/>
          </a:xfrm>
        </p:grpSpPr>
        <p:sp>
          <p:nvSpPr>
            <p:cNvPr id="370" name="Rectangle 369">
              <a:extLst>
                <a:ext uri="{FF2B5EF4-FFF2-40B4-BE49-F238E27FC236}">
                  <a16:creationId xmlns:a16="http://schemas.microsoft.com/office/drawing/2014/main" id="{76F55DDB-9FEC-4127-9703-CAB91F6756B5}"/>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1" name="Isosceles Triangle 370">
              <a:extLst>
                <a:ext uri="{FF2B5EF4-FFF2-40B4-BE49-F238E27FC236}">
                  <a16:creationId xmlns:a16="http://schemas.microsoft.com/office/drawing/2014/main" id="{D1C332C2-8D52-4ACB-922A-1343D33C465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 name="Rectangle 371">
              <a:extLst>
                <a:ext uri="{FF2B5EF4-FFF2-40B4-BE49-F238E27FC236}">
                  <a16:creationId xmlns:a16="http://schemas.microsoft.com/office/drawing/2014/main" id="{063D1995-9430-4CBF-909C-F1E86161FDC5}"/>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3" name="Rectangle 372">
              <a:extLst>
                <a:ext uri="{FF2B5EF4-FFF2-40B4-BE49-F238E27FC236}">
                  <a16:creationId xmlns:a16="http://schemas.microsoft.com/office/drawing/2014/main" id="{0D49D500-CCD8-46C8-B302-A09758DBA3EE}"/>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ustDataLst>
      <p:tags r:id="rId1"/>
    </p:custDataLst>
    <p:extLst>
      <p:ext uri="{BB962C8B-B14F-4D97-AF65-F5344CB8AC3E}">
        <p14:creationId xmlns:p14="http://schemas.microsoft.com/office/powerpoint/2010/main" val="3243103394"/>
      </p:ext>
    </p:extLst>
  </p:cSld>
  <p:clrMapOvr>
    <a:masterClrMapping/>
  </p:clrMapOvr>
  <mc:AlternateContent xmlns:mc="http://schemas.openxmlformats.org/markup-compatibility/2006" xmlns:p14="http://schemas.microsoft.com/office/powerpoint/2010/main">
    <mc:Choice Requires="p14">
      <p:transition spd="slow" p14:dur="2000" advTm="58719"/>
    </mc:Choice>
    <mc:Fallback xmlns="">
      <p:transition spd="slow" advTm="58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60C0-206A-44CD-8358-52795C2E5D87}"/>
              </a:ext>
            </a:extLst>
          </p:cNvPr>
          <p:cNvSpPr txBox="1">
            <a:spLocks/>
          </p:cNvSpPr>
          <p:nvPr/>
        </p:nvSpPr>
        <p:spPr>
          <a:xfrm>
            <a:off x="383044" y="142461"/>
            <a:ext cx="10827631" cy="970450"/>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sz="7200" dirty="0">
                <a:solidFill>
                  <a:srgbClr val="FFFF00"/>
                </a:solidFill>
                <a:latin typeface="Chiller" panose="04020404031007020602" pitchFamily="82" charset="0"/>
              </a:rPr>
              <a:t>1.11. Developing Social Capital </a:t>
            </a:r>
            <a:endParaRPr lang="en-ZA" sz="7200" dirty="0">
              <a:solidFill>
                <a:srgbClr val="FFFF00"/>
              </a:solidFill>
            </a:endParaRPr>
          </a:p>
        </p:txBody>
      </p:sp>
      <p:sp>
        <p:nvSpPr>
          <p:cNvPr id="4" name="TextBox 3">
            <a:extLst>
              <a:ext uri="{FF2B5EF4-FFF2-40B4-BE49-F238E27FC236}">
                <a16:creationId xmlns:a16="http://schemas.microsoft.com/office/drawing/2014/main" id="{209B8871-92CD-4329-A25F-7534D7FCE5A3}"/>
              </a:ext>
            </a:extLst>
          </p:cNvPr>
          <p:cNvSpPr txBox="1"/>
          <p:nvPr/>
        </p:nvSpPr>
        <p:spPr>
          <a:xfrm>
            <a:off x="679835" y="1305341"/>
            <a:ext cx="10530840" cy="5355312"/>
          </a:xfrm>
          <a:prstGeom prst="rect">
            <a:avLst/>
          </a:prstGeom>
          <a:noFill/>
        </p:spPr>
        <p:txBody>
          <a:bodyPr wrap="square">
            <a:spAutoFit/>
          </a:bodyPr>
          <a:lstStyle/>
          <a:p>
            <a:r>
              <a:rPr lang="en-US" sz="6600" kern="1200" dirty="0">
                <a:effectLst/>
                <a:latin typeface="Chiller" panose="04020404031007020602" pitchFamily="82" charset="0"/>
              </a:rPr>
              <a:t>“The process of acquiring Social Capital is a pre requisite for the society to move forward as it is only by being organized that we can progress</a:t>
            </a:r>
            <a:r>
              <a:rPr lang="en-US" sz="7200" kern="1200" dirty="0">
                <a:effectLst/>
                <a:latin typeface="Chiller" panose="04020404031007020602" pitchFamily="82" charset="0"/>
              </a:rPr>
              <a:t>.” </a:t>
            </a:r>
          </a:p>
          <a:p>
            <a:r>
              <a:rPr lang="en-US" sz="7200" kern="1200" dirty="0">
                <a:effectLst/>
                <a:latin typeface="Chiller" panose="04020404031007020602" pitchFamily="82" charset="0"/>
              </a:rPr>
              <a:t>(Yuval Harari, 2016)</a:t>
            </a:r>
          </a:p>
        </p:txBody>
      </p:sp>
    </p:spTree>
    <p:extLst>
      <p:ext uri="{BB962C8B-B14F-4D97-AF65-F5344CB8AC3E}">
        <p14:creationId xmlns:p14="http://schemas.microsoft.com/office/powerpoint/2010/main" val="3650619224"/>
      </p:ext>
    </p:extLst>
  </p:cSld>
  <p:clrMapOvr>
    <a:masterClrMapping/>
  </p:clrMapOvr>
  <mc:AlternateContent xmlns:mc="http://schemas.openxmlformats.org/markup-compatibility/2006" xmlns:p14="http://schemas.microsoft.com/office/powerpoint/2010/main">
    <mc:Choice Requires="p14">
      <p:transition spd="slow" p14:dur="2000" advTm="50064"/>
    </mc:Choice>
    <mc:Fallback xmlns="">
      <p:transition spd="slow" advTm="500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90AE-2B00-45D6-BF43-FEBC4F34ED34}"/>
              </a:ext>
            </a:extLst>
          </p:cNvPr>
          <p:cNvSpPr>
            <a:spLocks noGrp="1"/>
          </p:cNvSpPr>
          <p:nvPr>
            <p:ph type="title"/>
          </p:nvPr>
        </p:nvSpPr>
        <p:spPr>
          <a:xfrm>
            <a:off x="324754" y="178858"/>
            <a:ext cx="10353762" cy="970450"/>
          </a:xfrm>
        </p:spPr>
        <p:txBody>
          <a:bodyPr>
            <a:normAutofit fontScale="90000"/>
          </a:bodyPr>
          <a:lstStyle/>
          <a:p>
            <a:pPr algn="l"/>
            <a:r>
              <a:rPr lang="en-ZA" dirty="0">
                <a:latin typeface="Chiller" panose="04020404031007020602" pitchFamily="82" charset="0"/>
              </a:rPr>
              <a:t> </a:t>
            </a:r>
            <a:r>
              <a:rPr lang="en-ZA" sz="8000" b="1" dirty="0">
                <a:solidFill>
                  <a:srgbClr val="FFFF00"/>
                </a:solidFill>
                <a:latin typeface="Chiller" panose="04020404031007020602" pitchFamily="82" charset="0"/>
              </a:rPr>
              <a:t>1.12. Options for interaction</a:t>
            </a:r>
            <a:endParaRPr lang="en-ZA" sz="8000" b="1" dirty="0">
              <a:solidFill>
                <a:srgbClr val="FFFF00"/>
              </a:solidFill>
            </a:endParaRPr>
          </a:p>
        </p:txBody>
      </p:sp>
      <p:sp>
        <p:nvSpPr>
          <p:cNvPr id="4" name="Rectangle 3">
            <a:extLst>
              <a:ext uri="{FF2B5EF4-FFF2-40B4-BE49-F238E27FC236}">
                <a16:creationId xmlns:a16="http://schemas.microsoft.com/office/drawing/2014/main" id="{21B85943-163E-4E66-849C-AF2ED4C48CB6}"/>
              </a:ext>
            </a:extLst>
          </p:cNvPr>
          <p:cNvSpPr/>
          <p:nvPr/>
        </p:nvSpPr>
        <p:spPr>
          <a:xfrm>
            <a:off x="665056" y="1323480"/>
            <a:ext cx="10133574" cy="5262979"/>
          </a:xfrm>
          <a:prstGeom prst="rect">
            <a:avLst/>
          </a:prstGeom>
        </p:spPr>
        <p:txBody>
          <a:bodyPr wrap="square">
            <a:spAutoFit/>
          </a:bodyPr>
          <a:lstStyle/>
          <a:p>
            <a:pPr marL="914400" indent="-914400">
              <a:buAutoNum type="arabicPeriod"/>
            </a:pPr>
            <a:r>
              <a:rPr lang="en-US" sz="4800" dirty="0">
                <a:latin typeface="Chiller "/>
                <a:ea typeface="Calibri" panose="020F0502020204030204" pitchFamily="34" charset="0"/>
                <a:cs typeface="Arial" panose="020B0604020202020204" pitchFamily="34" charset="0"/>
              </a:rPr>
              <a:t>Sport &amp; Interests are not a fundamental need</a:t>
            </a:r>
          </a:p>
          <a:p>
            <a:pPr marL="914400" indent="-914400">
              <a:buAutoNum type="arabicPeriod"/>
            </a:pPr>
            <a:r>
              <a:rPr lang="en-US" sz="4800" dirty="0">
                <a:latin typeface="Chiller "/>
                <a:ea typeface="Calibri" panose="020F0502020204030204" pitchFamily="34" charset="0"/>
                <a:cs typeface="Arial" panose="020B0604020202020204" pitchFamily="34" charset="0"/>
              </a:rPr>
              <a:t>Politics and religion often divide communities </a:t>
            </a:r>
          </a:p>
          <a:p>
            <a:pPr marL="914400" indent="-914400">
              <a:buAutoNum type="arabicPeriod" startAt="3"/>
            </a:pPr>
            <a:r>
              <a:rPr lang="en-US" sz="4800" dirty="0">
                <a:latin typeface="Chiller "/>
                <a:ea typeface="Calibri" panose="020F0502020204030204" pitchFamily="34" charset="0"/>
                <a:cs typeface="Arial" panose="020B0604020202020204" pitchFamily="34" charset="0"/>
              </a:rPr>
              <a:t>Money making is requires high levels of trust</a:t>
            </a:r>
          </a:p>
          <a:p>
            <a:pPr marL="914400" indent="-914400">
              <a:buAutoNum type="arabicPeriod" startAt="3"/>
            </a:pPr>
            <a:endParaRPr lang="en-US" sz="4800" dirty="0">
              <a:latin typeface="Chiller "/>
              <a:ea typeface="Calibri" panose="020F0502020204030204" pitchFamily="34" charset="0"/>
              <a:cs typeface="Arial" panose="020B0604020202020204" pitchFamily="34" charset="0"/>
            </a:endParaRPr>
          </a:p>
          <a:p>
            <a:r>
              <a:rPr lang="en-US" sz="4800" dirty="0">
                <a:solidFill>
                  <a:srgbClr val="FFFF00"/>
                </a:solidFill>
                <a:latin typeface="Chiller "/>
                <a:ea typeface="Calibri" panose="020F0502020204030204" pitchFamily="34" charset="0"/>
                <a:cs typeface="Arial" panose="020B0604020202020204" pitchFamily="34" charset="0"/>
              </a:rPr>
              <a:t>The health of our family and the survival and welfare of our  children is a common concern for everyone.</a:t>
            </a:r>
          </a:p>
          <a:p>
            <a:endParaRPr lang="en-ZA" sz="4800" dirty="0">
              <a:latin typeface="Chiller" panose="04020404031007020602" pitchFamily="82" charset="0"/>
            </a:endParaRPr>
          </a:p>
        </p:txBody>
      </p:sp>
    </p:spTree>
    <p:custDataLst>
      <p:tags r:id="rId1"/>
    </p:custDataLst>
    <p:extLst>
      <p:ext uri="{BB962C8B-B14F-4D97-AF65-F5344CB8AC3E}">
        <p14:creationId xmlns:p14="http://schemas.microsoft.com/office/powerpoint/2010/main" val="4215927854"/>
      </p:ext>
    </p:extLst>
  </p:cSld>
  <p:clrMapOvr>
    <a:masterClrMapping/>
  </p:clrMapOvr>
  <mc:AlternateContent xmlns:mc="http://schemas.openxmlformats.org/markup-compatibility/2006" xmlns:p14="http://schemas.microsoft.com/office/powerpoint/2010/main">
    <mc:Choice Requires="p14">
      <p:transition spd="slow" p14:dur="2000" advTm="106039"/>
    </mc:Choice>
    <mc:Fallback xmlns="">
      <p:transition spd="slow" advTm="106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90AE-2B00-45D6-BF43-FEBC4F34ED34}"/>
              </a:ext>
            </a:extLst>
          </p:cNvPr>
          <p:cNvSpPr>
            <a:spLocks noGrp="1"/>
          </p:cNvSpPr>
          <p:nvPr>
            <p:ph type="title"/>
          </p:nvPr>
        </p:nvSpPr>
        <p:spPr>
          <a:xfrm>
            <a:off x="794524" y="371061"/>
            <a:ext cx="10827631" cy="970450"/>
          </a:xfrm>
        </p:spPr>
        <p:txBody>
          <a:bodyPr>
            <a:noAutofit/>
          </a:bodyPr>
          <a:lstStyle/>
          <a:p>
            <a:r>
              <a:rPr lang="en-ZA" sz="7200" dirty="0">
                <a:solidFill>
                  <a:srgbClr val="FFFF00"/>
                </a:solidFill>
                <a:latin typeface="Chiller" panose="04020404031007020602" pitchFamily="82" charset="0"/>
              </a:rPr>
              <a:t>1.13. Developing Social Networks</a:t>
            </a:r>
            <a:endParaRPr lang="en-ZA" sz="7200" dirty="0">
              <a:solidFill>
                <a:srgbClr val="FFFF00"/>
              </a:solidFill>
            </a:endParaRPr>
          </a:p>
        </p:txBody>
      </p:sp>
      <p:sp>
        <p:nvSpPr>
          <p:cNvPr id="4" name="TextBox 3">
            <a:extLst>
              <a:ext uri="{FF2B5EF4-FFF2-40B4-BE49-F238E27FC236}">
                <a16:creationId xmlns:a16="http://schemas.microsoft.com/office/drawing/2014/main" id="{1EEAD966-752B-476F-BC97-238F228D1EAF}"/>
              </a:ext>
            </a:extLst>
          </p:cNvPr>
          <p:cNvSpPr txBox="1"/>
          <p:nvPr/>
        </p:nvSpPr>
        <p:spPr>
          <a:xfrm>
            <a:off x="399583" y="1641449"/>
            <a:ext cx="2652663" cy="707886"/>
          </a:xfrm>
          <a:prstGeom prst="rect">
            <a:avLst/>
          </a:prstGeom>
          <a:noFill/>
        </p:spPr>
        <p:txBody>
          <a:bodyPr wrap="square" rtlCol="0">
            <a:spAutoFit/>
          </a:bodyPr>
          <a:lstStyle/>
          <a:p>
            <a:r>
              <a:rPr lang="en-ZA" sz="4000" dirty="0">
                <a:latin typeface="Chiller" panose="04020404031007020602" pitchFamily="82" charset="0"/>
              </a:rPr>
              <a:t>FUNCTIONAL	</a:t>
            </a:r>
          </a:p>
        </p:txBody>
      </p:sp>
      <p:cxnSp>
        <p:nvCxnSpPr>
          <p:cNvPr id="17" name="Straight Arrow Connector 16">
            <a:extLst>
              <a:ext uri="{FF2B5EF4-FFF2-40B4-BE49-F238E27FC236}">
                <a16:creationId xmlns:a16="http://schemas.microsoft.com/office/drawing/2014/main" id="{46D2260A-2711-4329-A8A3-14539F21170B}"/>
              </a:ext>
            </a:extLst>
          </p:cNvPr>
          <p:cNvCxnSpPr>
            <a:cxnSpLocks/>
          </p:cNvCxnSpPr>
          <p:nvPr/>
        </p:nvCxnSpPr>
        <p:spPr>
          <a:xfrm>
            <a:off x="7302031" y="1963455"/>
            <a:ext cx="1322651"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39461FF-1D6B-44C0-99A6-8133124210EE}"/>
              </a:ext>
            </a:extLst>
          </p:cNvPr>
          <p:cNvSpPr/>
          <p:nvPr/>
        </p:nvSpPr>
        <p:spPr>
          <a:xfrm>
            <a:off x="8305221" y="1416865"/>
            <a:ext cx="3316934" cy="1323439"/>
          </a:xfrm>
          <a:prstGeom prst="rect">
            <a:avLst/>
          </a:prstGeom>
        </p:spPr>
        <p:txBody>
          <a:bodyPr wrap="none">
            <a:spAutoFit/>
          </a:bodyPr>
          <a:lstStyle/>
          <a:p>
            <a:pPr algn="ctr"/>
            <a:r>
              <a:rPr lang="en-ZA" sz="4000" dirty="0">
                <a:latin typeface="Chiller" panose="04020404031007020602" pitchFamily="82" charset="0"/>
              </a:rPr>
              <a:t>GOOD LOCAL </a:t>
            </a:r>
          </a:p>
          <a:p>
            <a:pPr algn="ctr"/>
            <a:r>
              <a:rPr lang="en-ZA" sz="4000" dirty="0">
                <a:latin typeface="Chiller" panose="04020404031007020602" pitchFamily="82" charset="0"/>
              </a:rPr>
              <a:t>SOCIAL NETWORK</a:t>
            </a:r>
          </a:p>
        </p:txBody>
      </p:sp>
      <p:sp>
        <p:nvSpPr>
          <p:cNvPr id="19" name="TextBox 18">
            <a:extLst>
              <a:ext uri="{FF2B5EF4-FFF2-40B4-BE49-F238E27FC236}">
                <a16:creationId xmlns:a16="http://schemas.microsoft.com/office/drawing/2014/main" id="{E3A2E31B-F33F-4C47-B51A-8D970F5AD286}"/>
              </a:ext>
            </a:extLst>
          </p:cNvPr>
          <p:cNvSpPr txBox="1"/>
          <p:nvPr/>
        </p:nvSpPr>
        <p:spPr>
          <a:xfrm>
            <a:off x="477906" y="3069986"/>
            <a:ext cx="3197412" cy="1323439"/>
          </a:xfrm>
          <a:prstGeom prst="rect">
            <a:avLst/>
          </a:prstGeom>
          <a:noFill/>
        </p:spPr>
        <p:txBody>
          <a:bodyPr wrap="square" rtlCol="0">
            <a:spAutoFit/>
          </a:bodyPr>
          <a:lstStyle/>
          <a:p>
            <a:r>
              <a:rPr lang="en-ZA" sz="4000" dirty="0">
                <a:latin typeface="Chiller" panose="04020404031007020602" pitchFamily="82" charset="0"/>
              </a:rPr>
              <a:t>DYSFUNCTIONAL	</a:t>
            </a:r>
          </a:p>
        </p:txBody>
      </p:sp>
      <p:sp>
        <p:nvSpPr>
          <p:cNvPr id="10" name="Rectangle 9">
            <a:extLst>
              <a:ext uri="{FF2B5EF4-FFF2-40B4-BE49-F238E27FC236}">
                <a16:creationId xmlns:a16="http://schemas.microsoft.com/office/drawing/2014/main" id="{D4102143-A8CB-4E9C-9A57-81F32654E3E3}"/>
              </a:ext>
            </a:extLst>
          </p:cNvPr>
          <p:cNvSpPr/>
          <p:nvPr/>
        </p:nvSpPr>
        <p:spPr>
          <a:xfrm>
            <a:off x="4182389" y="1609512"/>
            <a:ext cx="3063100" cy="707886"/>
          </a:xfrm>
          <a:prstGeom prst="rect">
            <a:avLst/>
          </a:prstGeom>
        </p:spPr>
        <p:txBody>
          <a:bodyPr wrap="square">
            <a:spAutoFit/>
          </a:bodyPr>
          <a:lstStyle/>
          <a:p>
            <a:pPr algn="ctr"/>
            <a:r>
              <a:rPr lang="en-ZA" sz="4000" dirty="0">
                <a:latin typeface="Chiller" panose="04020404031007020602" pitchFamily="82" charset="0"/>
              </a:rPr>
              <a:t>INTERACTION</a:t>
            </a:r>
          </a:p>
        </p:txBody>
      </p:sp>
      <p:sp>
        <p:nvSpPr>
          <p:cNvPr id="12" name="Rectangle 11">
            <a:extLst>
              <a:ext uri="{FF2B5EF4-FFF2-40B4-BE49-F238E27FC236}">
                <a16:creationId xmlns:a16="http://schemas.microsoft.com/office/drawing/2014/main" id="{6271AB88-A11B-41A1-9FF2-207E473CA884}"/>
              </a:ext>
            </a:extLst>
          </p:cNvPr>
          <p:cNvSpPr/>
          <p:nvPr/>
        </p:nvSpPr>
        <p:spPr>
          <a:xfrm>
            <a:off x="4566174" y="4117695"/>
            <a:ext cx="1773241" cy="1323439"/>
          </a:xfrm>
          <a:prstGeom prst="rect">
            <a:avLst/>
          </a:prstGeom>
        </p:spPr>
        <p:txBody>
          <a:bodyPr wrap="none">
            <a:spAutoFit/>
          </a:bodyPr>
          <a:lstStyle/>
          <a:p>
            <a:pPr algn="ctr"/>
            <a:r>
              <a:rPr lang="en-ZA" sz="4000" dirty="0">
                <a:latin typeface="Chiller" panose="04020404031007020602" pitchFamily="82" charset="0"/>
              </a:rPr>
              <a:t>OUTSIDE </a:t>
            </a:r>
          </a:p>
          <a:p>
            <a:pPr algn="ctr"/>
            <a:r>
              <a:rPr lang="en-ZA" sz="4000" dirty="0">
                <a:latin typeface="Chiller" panose="04020404031007020602" pitchFamily="82" charset="0"/>
              </a:rPr>
              <a:t>FOCUSED</a:t>
            </a:r>
          </a:p>
        </p:txBody>
      </p:sp>
      <p:cxnSp>
        <p:nvCxnSpPr>
          <p:cNvPr id="13" name="Straight Arrow Connector 12">
            <a:extLst>
              <a:ext uri="{FF2B5EF4-FFF2-40B4-BE49-F238E27FC236}">
                <a16:creationId xmlns:a16="http://schemas.microsoft.com/office/drawing/2014/main" id="{15265757-DBE2-4E15-A7D4-3B4B5AEBCA67}"/>
              </a:ext>
            </a:extLst>
          </p:cNvPr>
          <p:cNvCxnSpPr>
            <a:cxnSpLocks/>
          </p:cNvCxnSpPr>
          <p:nvPr/>
        </p:nvCxnSpPr>
        <p:spPr>
          <a:xfrm>
            <a:off x="6339415" y="4518787"/>
            <a:ext cx="1286311" cy="37575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0E0399D-7E90-4F31-8A68-84EB7D79B3A3}"/>
              </a:ext>
            </a:extLst>
          </p:cNvPr>
          <p:cNvSpPr/>
          <p:nvPr/>
        </p:nvSpPr>
        <p:spPr>
          <a:xfrm>
            <a:off x="7809482" y="4393425"/>
            <a:ext cx="3316934" cy="1323439"/>
          </a:xfrm>
          <a:prstGeom prst="rect">
            <a:avLst/>
          </a:prstGeom>
        </p:spPr>
        <p:txBody>
          <a:bodyPr wrap="none">
            <a:spAutoFit/>
          </a:bodyPr>
          <a:lstStyle/>
          <a:p>
            <a:pPr algn="ctr"/>
            <a:r>
              <a:rPr lang="en-ZA" sz="4000" dirty="0">
                <a:latin typeface="Chiller" panose="04020404031007020602" pitchFamily="82" charset="0"/>
              </a:rPr>
              <a:t>POOR LOCAL </a:t>
            </a:r>
          </a:p>
          <a:p>
            <a:pPr algn="ctr"/>
            <a:r>
              <a:rPr lang="en-ZA" sz="4000" dirty="0">
                <a:latin typeface="Chiller" panose="04020404031007020602" pitchFamily="82" charset="0"/>
              </a:rPr>
              <a:t>SOCIAL NETWORK</a:t>
            </a:r>
          </a:p>
        </p:txBody>
      </p:sp>
      <p:cxnSp>
        <p:nvCxnSpPr>
          <p:cNvPr id="23" name="Straight Arrow Connector 22">
            <a:extLst>
              <a:ext uri="{FF2B5EF4-FFF2-40B4-BE49-F238E27FC236}">
                <a16:creationId xmlns:a16="http://schemas.microsoft.com/office/drawing/2014/main" id="{E65D31B2-8B1A-494F-8500-63BAF7CB2058}"/>
              </a:ext>
            </a:extLst>
          </p:cNvPr>
          <p:cNvCxnSpPr>
            <a:cxnSpLocks/>
          </p:cNvCxnSpPr>
          <p:nvPr/>
        </p:nvCxnSpPr>
        <p:spPr>
          <a:xfrm>
            <a:off x="3179580" y="1995392"/>
            <a:ext cx="99147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020AEFA-D776-48C6-8B39-934AD4CA5E7A}"/>
              </a:ext>
            </a:extLst>
          </p:cNvPr>
          <p:cNvCxnSpPr>
            <a:cxnSpLocks/>
          </p:cNvCxnSpPr>
          <p:nvPr/>
        </p:nvCxnSpPr>
        <p:spPr>
          <a:xfrm>
            <a:off x="3596995" y="3602450"/>
            <a:ext cx="1416125" cy="3815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82ECE43-8949-43C3-A459-D1CC4C73AACB}"/>
              </a:ext>
            </a:extLst>
          </p:cNvPr>
          <p:cNvCxnSpPr>
            <a:cxnSpLocks/>
          </p:cNvCxnSpPr>
          <p:nvPr/>
        </p:nvCxnSpPr>
        <p:spPr>
          <a:xfrm flipV="1">
            <a:off x="5013120" y="2317399"/>
            <a:ext cx="703223" cy="147582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51199367"/>
      </p:ext>
    </p:extLst>
  </p:cSld>
  <p:clrMapOvr>
    <a:masterClrMapping/>
  </p:clrMapOvr>
  <mc:AlternateContent xmlns:mc="http://schemas.openxmlformats.org/markup-compatibility/2006" xmlns:p14="http://schemas.microsoft.com/office/powerpoint/2010/main">
    <mc:Choice Requires="p14">
      <p:transition spd="slow" p14:dur="2000" advTm="46599"/>
    </mc:Choice>
    <mc:Fallback xmlns="">
      <p:transition spd="slow" advTm="46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10" grpId="0"/>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BCEB-A69F-4260-838C-0DE5ADE87069}"/>
              </a:ext>
            </a:extLst>
          </p:cNvPr>
          <p:cNvSpPr>
            <a:spLocks noGrp="1"/>
          </p:cNvSpPr>
          <p:nvPr>
            <p:ph type="title"/>
          </p:nvPr>
        </p:nvSpPr>
        <p:spPr>
          <a:xfrm>
            <a:off x="919119" y="644420"/>
            <a:ext cx="10353762" cy="970450"/>
          </a:xfrm>
        </p:spPr>
        <p:txBody>
          <a:bodyPr>
            <a:noAutofit/>
          </a:bodyPr>
          <a:lstStyle/>
          <a:p>
            <a:r>
              <a:rPr lang="en-ZA" sz="7200" b="1" dirty="0">
                <a:solidFill>
                  <a:srgbClr val="FFFF00"/>
                </a:solidFill>
                <a:latin typeface="Chiller" panose="04020404031007020602" pitchFamily="82" charset="0"/>
              </a:rPr>
              <a:t>1.14. Applied Health Education &amp; Development (AHEAD) </a:t>
            </a:r>
          </a:p>
        </p:txBody>
      </p:sp>
      <p:sp>
        <p:nvSpPr>
          <p:cNvPr id="3" name="TextBox 2">
            <a:extLst>
              <a:ext uri="{FF2B5EF4-FFF2-40B4-BE49-F238E27FC236}">
                <a16:creationId xmlns:a16="http://schemas.microsoft.com/office/drawing/2014/main" id="{8AF9965A-2F82-467D-A848-DA2F35CAF1DC}"/>
              </a:ext>
            </a:extLst>
          </p:cNvPr>
          <p:cNvSpPr txBox="1"/>
          <p:nvPr/>
        </p:nvSpPr>
        <p:spPr>
          <a:xfrm>
            <a:off x="176212" y="1343957"/>
            <a:ext cx="12015788" cy="5262979"/>
          </a:xfrm>
          <a:prstGeom prst="rect">
            <a:avLst/>
          </a:prstGeom>
          <a:noFill/>
        </p:spPr>
        <p:txBody>
          <a:bodyPr wrap="square" rtlCol="0">
            <a:spAutoFit/>
          </a:bodyPr>
          <a:lstStyle/>
          <a:p>
            <a:pPr algn="ctr"/>
            <a:endParaRPr lang="en-ZA" sz="4800" dirty="0">
              <a:latin typeface="Chiller "/>
              <a:cs typeface="Arial" panose="020B0604020202020204" pitchFamily="34" charset="0"/>
            </a:endParaRPr>
          </a:p>
          <a:p>
            <a:pPr algn="ctr"/>
            <a:r>
              <a:rPr lang="en-ZA" sz="4800" dirty="0">
                <a:latin typeface="Chiller "/>
                <a:cs typeface="Arial" panose="020B0604020202020204" pitchFamily="34" charset="0"/>
              </a:rPr>
              <a:t>The health and welfare of children.</a:t>
            </a:r>
          </a:p>
          <a:p>
            <a:pPr algn="ctr"/>
            <a:r>
              <a:rPr lang="en-ZA" sz="4800" dirty="0">
                <a:latin typeface="Chiller "/>
                <a:cs typeface="Arial" panose="020B0604020202020204" pitchFamily="34" charset="0"/>
              </a:rPr>
              <a:t>Is something that concerns everyone</a:t>
            </a:r>
          </a:p>
          <a:p>
            <a:pPr algn="ctr"/>
            <a:endParaRPr lang="en-ZA" sz="4800" dirty="0">
              <a:latin typeface="Chiller "/>
              <a:cs typeface="Arial" panose="020B0604020202020204" pitchFamily="34" charset="0"/>
            </a:endParaRPr>
          </a:p>
          <a:p>
            <a:pPr algn="ctr"/>
            <a:r>
              <a:rPr lang="en-ZA" sz="4800" dirty="0">
                <a:latin typeface="Chiller "/>
                <a:cs typeface="Arial" panose="020B0604020202020204" pitchFamily="34" charset="0"/>
              </a:rPr>
              <a:t>hygiene promotion is an ideal entry point for holistic development using a Community Health Club</a:t>
            </a:r>
          </a:p>
          <a:p>
            <a:pPr algn="ctr"/>
            <a:r>
              <a:rPr lang="en-ZA" sz="4800" dirty="0">
                <a:latin typeface="Chiller "/>
                <a:cs typeface="Arial" panose="020B0604020202020204" pitchFamily="34" charset="0"/>
              </a:rPr>
              <a:t>As a means to create a strong social network. </a:t>
            </a:r>
          </a:p>
        </p:txBody>
      </p:sp>
    </p:spTree>
    <p:custDataLst>
      <p:tags r:id="rId1"/>
    </p:custDataLst>
    <p:extLst>
      <p:ext uri="{BB962C8B-B14F-4D97-AF65-F5344CB8AC3E}">
        <p14:creationId xmlns:p14="http://schemas.microsoft.com/office/powerpoint/2010/main" val="3765247830"/>
      </p:ext>
    </p:extLst>
  </p:cSld>
  <p:clrMapOvr>
    <a:masterClrMapping/>
  </p:clrMapOvr>
  <mc:AlternateContent xmlns:mc="http://schemas.openxmlformats.org/markup-compatibility/2006" xmlns:p14="http://schemas.microsoft.com/office/powerpoint/2010/main">
    <mc:Choice Requires="p14">
      <p:transition spd="slow" p14:dur="2000" advTm="56735"/>
    </mc:Choice>
    <mc:Fallback xmlns="">
      <p:transition spd="slow" advTm="567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4A3B-A86E-4DA7-97BF-7BA0D72BD5E2}"/>
              </a:ext>
            </a:extLst>
          </p:cNvPr>
          <p:cNvSpPr>
            <a:spLocks noGrp="1"/>
          </p:cNvSpPr>
          <p:nvPr>
            <p:ph type="title"/>
          </p:nvPr>
        </p:nvSpPr>
        <p:spPr>
          <a:xfrm>
            <a:off x="320040" y="243840"/>
            <a:ext cx="10952841" cy="970450"/>
          </a:xfrm>
        </p:spPr>
        <p:txBody>
          <a:bodyPr>
            <a:noAutofit/>
          </a:bodyPr>
          <a:lstStyle/>
          <a:p>
            <a:r>
              <a:rPr lang="en-GB" sz="7200" b="1" dirty="0">
                <a:solidFill>
                  <a:srgbClr val="FFFF00"/>
                </a:solidFill>
                <a:latin typeface="Chiller "/>
              </a:rPr>
              <a:t>1.15. The dynamics of behaviour change </a:t>
            </a:r>
            <a:endParaRPr lang="en-GB" sz="7200" dirty="0"/>
          </a:p>
        </p:txBody>
      </p:sp>
      <p:sp>
        <p:nvSpPr>
          <p:cNvPr id="3" name="TextBox 2">
            <a:extLst>
              <a:ext uri="{FF2B5EF4-FFF2-40B4-BE49-F238E27FC236}">
                <a16:creationId xmlns:a16="http://schemas.microsoft.com/office/drawing/2014/main" id="{A22B9CFC-8A4D-4C9E-9A8B-76D680EE89A4}"/>
              </a:ext>
            </a:extLst>
          </p:cNvPr>
          <p:cNvSpPr txBox="1"/>
          <p:nvPr/>
        </p:nvSpPr>
        <p:spPr>
          <a:xfrm>
            <a:off x="640080" y="1630680"/>
            <a:ext cx="2606040" cy="830997"/>
          </a:xfrm>
          <a:prstGeom prst="rect">
            <a:avLst/>
          </a:prstGeom>
          <a:noFill/>
        </p:spPr>
        <p:txBody>
          <a:bodyPr wrap="square" rtlCol="0">
            <a:spAutoFit/>
          </a:bodyPr>
          <a:lstStyle/>
          <a:p>
            <a:r>
              <a:rPr lang="en-GB" sz="4800" b="1" dirty="0">
                <a:latin typeface="Chiller "/>
                <a:cs typeface="Arial" panose="020B0604020202020204" pitchFamily="34" charset="0"/>
              </a:rPr>
              <a:t>Knowledge</a:t>
            </a:r>
            <a:r>
              <a:rPr lang="en-GB" sz="4800" dirty="0">
                <a:latin typeface="Chiller "/>
              </a:rPr>
              <a:t> </a:t>
            </a:r>
          </a:p>
        </p:txBody>
      </p:sp>
      <p:sp>
        <p:nvSpPr>
          <p:cNvPr id="5" name="TextBox 4">
            <a:extLst>
              <a:ext uri="{FF2B5EF4-FFF2-40B4-BE49-F238E27FC236}">
                <a16:creationId xmlns:a16="http://schemas.microsoft.com/office/drawing/2014/main" id="{6D555E6A-AED2-43B4-9050-5900FF748FC9}"/>
              </a:ext>
            </a:extLst>
          </p:cNvPr>
          <p:cNvSpPr txBox="1"/>
          <p:nvPr/>
        </p:nvSpPr>
        <p:spPr>
          <a:xfrm>
            <a:off x="4145280" y="1630680"/>
            <a:ext cx="3429000" cy="830997"/>
          </a:xfrm>
          <a:prstGeom prst="rect">
            <a:avLst/>
          </a:prstGeom>
          <a:noFill/>
        </p:spPr>
        <p:txBody>
          <a:bodyPr wrap="square" rtlCol="0">
            <a:spAutoFit/>
          </a:bodyPr>
          <a:lstStyle/>
          <a:p>
            <a:r>
              <a:rPr lang="en-GB" sz="4800" b="1" dirty="0">
                <a:latin typeface="Chiller "/>
                <a:cs typeface="Arial" panose="020B0604020202020204" pitchFamily="34" charset="0"/>
              </a:rPr>
              <a:t>Understanding</a:t>
            </a:r>
            <a:r>
              <a:rPr lang="en-GB" sz="2800" dirty="0"/>
              <a:t>  </a:t>
            </a:r>
          </a:p>
        </p:txBody>
      </p:sp>
      <p:sp>
        <p:nvSpPr>
          <p:cNvPr id="7" name="TextBox 6">
            <a:extLst>
              <a:ext uri="{FF2B5EF4-FFF2-40B4-BE49-F238E27FC236}">
                <a16:creationId xmlns:a16="http://schemas.microsoft.com/office/drawing/2014/main" id="{7C4255E1-4BAC-4E19-BAEC-384AB2AD04AE}"/>
              </a:ext>
            </a:extLst>
          </p:cNvPr>
          <p:cNvSpPr txBox="1"/>
          <p:nvPr/>
        </p:nvSpPr>
        <p:spPr>
          <a:xfrm>
            <a:off x="8458200" y="1529060"/>
            <a:ext cx="3429000" cy="830997"/>
          </a:xfrm>
          <a:prstGeom prst="rect">
            <a:avLst/>
          </a:prstGeom>
          <a:noFill/>
        </p:spPr>
        <p:txBody>
          <a:bodyPr wrap="square" rtlCol="0">
            <a:spAutoFit/>
          </a:bodyPr>
          <a:lstStyle/>
          <a:p>
            <a:r>
              <a:rPr lang="en-GB" sz="4800" b="1" dirty="0">
                <a:latin typeface="Chiller "/>
                <a:cs typeface="Arial" panose="020B0604020202020204" pitchFamily="34" charset="0"/>
              </a:rPr>
              <a:t>Belief </a:t>
            </a:r>
          </a:p>
        </p:txBody>
      </p:sp>
      <p:sp>
        <p:nvSpPr>
          <p:cNvPr id="9" name="TextBox 8">
            <a:extLst>
              <a:ext uri="{FF2B5EF4-FFF2-40B4-BE49-F238E27FC236}">
                <a16:creationId xmlns:a16="http://schemas.microsoft.com/office/drawing/2014/main" id="{EB5D795E-AC50-4902-8CAC-848431343F60}"/>
              </a:ext>
            </a:extLst>
          </p:cNvPr>
          <p:cNvSpPr txBox="1"/>
          <p:nvPr/>
        </p:nvSpPr>
        <p:spPr>
          <a:xfrm>
            <a:off x="640080" y="2865120"/>
            <a:ext cx="6713218" cy="830997"/>
          </a:xfrm>
          <a:prstGeom prst="rect">
            <a:avLst/>
          </a:prstGeom>
          <a:noFill/>
        </p:spPr>
        <p:txBody>
          <a:bodyPr wrap="square" rtlCol="0">
            <a:spAutoFit/>
          </a:bodyPr>
          <a:lstStyle/>
          <a:p>
            <a:r>
              <a:rPr lang="en-GB" sz="4800" dirty="0">
                <a:latin typeface="Chiller "/>
                <a:cs typeface="Arial" panose="020B0604020202020204" pitchFamily="34" charset="0"/>
              </a:rPr>
              <a:t>Common Values  (attitudes)</a:t>
            </a:r>
          </a:p>
        </p:txBody>
      </p:sp>
      <p:sp>
        <p:nvSpPr>
          <p:cNvPr id="11" name="TextBox 10">
            <a:extLst>
              <a:ext uri="{FF2B5EF4-FFF2-40B4-BE49-F238E27FC236}">
                <a16:creationId xmlns:a16="http://schemas.microsoft.com/office/drawing/2014/main" id="{801E4408-9060-4D7D-931B-7AE74D755661}"/>
              </a:ext>
            </a:extLst>
          </p:cNvPr>
          <p:cNvSpPr txBox="1"/>
          <p:nvPr/>
        </p:nvSpPr>
        <p:spPr>
          <a:xfrm>
            <a:off x="537211" y="4035563"/>
            <a:ext cx="6713218" cy="1569660"/>
          </a:xfrm>
          <a:prstGeom prst="rect">
            <a:avLst/>
          </a:prstGeom>
          <a:noFill/>
        </p:spPr>
        <p:txBody>
          <a:bodyPr wrap="square" rtlCol="0">
            <a:spAutoFit/>
          </a:bodyPr>
          <a:lstStyle/>
          <a:p>
            <a:r>
              <a:rPr lang="en-GB" sz="4800" dirty="0">
                <a:latin typeface="Chiller "/>
                <a:cs typeface="Arial" panose="020B0604020202020204" pitchFamily="34" charset="0"/>
              </a:rPr>
              <a:t>Common   Norms </a:t>
            </a:r>
          </a:p>
          <a:p>
            <a:r>
              <a:rPr lang="en-GB" sz="4800" dirty="0">
                <a:latin typeface="Chiller "/>
                <a:cs typeface="Arial" panose="020B0604020202020204" pitchFamily="34" charset="0"/>
              </a:rPr>
              <a:t>       (habits / </a:t>
            </a:r>
            <a:r>
              <a:rPr lang="en-GB" sz="4800" dirty="0" err="1">
                <a:latin typeface="Chiller "/>
                <a:cs typeface="Arial" panose="020B0604020202020204" pitchFamily="34" charset="0"/>
              </a:rPr>
              <a:t>behavour</a:t>
            </a:r>
            <a:r>
              <a:rPr lang="en-GB" sz="4800" dirty="0">
                <a:latin typeface="Chiller "/>
                <a:cs typeface="Arial" panose="020B0604020202020204" pitchFamily="34" charset="0"/>
              </a:rPr>
              <a:t>) </a:t>
            </a:r>
          </a:p>
        </p:txBody>
      </p:sp>
      <p:sp>
        <p:nvSpPr>
          <p:cNvPr id="12" name="Arrow: Right 11">
            <a:extLst>
              <a:ext uri="{FF2B5EF4-FFF2-40B4-BE49-F238E27FC236}">
                <a16:creationId xmlns:a16="http://schemas.microsoft.com/office/drawing/2014/main" id="{71C73B30-16DF-41E6-BCAE-5EB6A88F31AA}"/>
              </a:ext>
            </a:extLst>
          </p:cNvPr>
          <p:cNvSpPr/>
          <p:nvPr/>
        </p:nvSpPr>
        <p:spPr>
          <a:xfrm>
            <a:off x="2872740" y="1529060"/>
            <a:ext cx="1021080" cy="6885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FF666117-AC7F-4070-ADEA-6DB37DF9BF5D}"/>
              </a:ext>
            </a:extLst>
          </p:cNvPr>
          <p:cNvSpPr/>
          <p:nvPr/>
        </p:nvSpPr>
        <p:spPr>
          <a:xfrm>
            <a:off x="7063740" y="1504270"/>
            <a:ext cx="1021080" cy="6885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Brace 14">
            <a:extLst>
              <a:ext uri="{FF2B5EF4-FFF2-40B4-BE49-F238E27FC236}">
                <a16:creationId xmlns:a16="http://schemas.microsoft.com/office/drawing/2014/main" id="{1C7DBDEC-6C72-4262-B057-605B33C2D005}"/>
              </a:ext>
            </a:extLst>
          </p:cNvPr>
          <p:cNvSpPr/>
          <p:nvPr/>
        </p:nvSpPr>
        <p:spPr>
          <a:xfrm>
            <a:off x="5672138" y="2906999"/>
            <a:ext cx="1578291" cy="2698224"/>
          </a:xfrm>
          <a:prstGeom prst="rightBrace">
            <a:avLst>
              <a:gd name="adj1" fmla="val 0"/>
              <a:gd name="adj2" fmla="val 45764"/>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0FE36ECD-2BA4-431D-86FC-88EFAD08FBE6}"/>
              </a:ext>
            </a:extLst>
          </p:cNvPr>
          <p:cNvSpPr txBox="1"/>
          <p:nvPr/>
        </p:nvSpPr>
        <p:spPr>
          <a:xfrm>
            <a:off x="7611470" y="3340819"/>
            <a:ext cx="4043319" cy="1569660"/>
          </a:xfrm>
          <a:prstGeom prst="rect">
            <a:avLst/>
          </a:prstGeom>
          <a:noFill/>
        </p:spPr>
        <p:txBody>
          <a:bodyPr wrap="square" rtlCol="0">
            <a:spAutoFit/>
          </a:bodyPr>
          <a:lstStyle/>
          <a:p>
            <a:r>
              <a:rPr lang="en-GB" sz="4800" b="1" dirty="0">
                <a:latin typeface="Chiller "/>
                <a:cs typeface="Arial" panose="020B0604020202020204" pitchFamily="34" charset="0"/>
              </a:rPr>
              <a:t>Action </a:t>
            </a:r>
          </a:p>
          <a:p>
            <a:r>
              <a:rPr lang="en-GB" sz="4800" b="1" dirty="0">
                <a:latin typeface="Chiller "/>
                <a:cs typeface="Arial" panose="020B0604020202020204" pitchFamily="34" charset="0"/>
              </a:rPr>
              <a:t>(Behaviour change )  </a:t>
            </a:r>
          </a:p>
        </p:txBody>
      </p:sp>
    </p:spTree>
    <p:extLst>
      <p:ext uri="{BB962C8B-B14F-4D97-AF65-F5344CB8AC3E}">
        <p14:creationId xmlns:p14="http://schemas.microsoft.com/office/powerpoint/2010/main" val="1845498726"/>
      </p:ext>
    </p:extLst>
  </p:cSld>
  <p:clrMapOvr>
    <a:masterClrMapping/>
  </p:clrMapOvr>
  <mc:AlternateContent xmlns:mc="http://schemas.openxmlformats.org/markup-compatibility/2006" xmlns:p14="http://schemas.microsoft.com/office/powerpoint/2010/main">
    <mc:Choice Requires="p14">
      <p:transition spd="slow" p14:dur="2000" advTm="196055"/>
    </mc:Choice>
    <mc:Fallback xmlns="">
      <p:transition spd="slow" advTm="196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2" grpId="0" animBg="1"/>
      <p:bldP spid="14" grpId="0" animBg="1"/>
      <p:bldP spid="15"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ECBE8E-F0E0-43A7-A235-C1372D64F5B1}"/>
              </a:ext>
            </a:extLst>
          </p:cNvPr>
          <p:cNvSpPr>
            <a:spLocks noGrp="1"/>
          </p:cNvSpPr>
          <p:nvPr>
            <p:ph type="title"/>
          </p:nvPr>
        </p:nvSpPr>
        <p:spPr>
          <a:xfrm>
            <a:off x="0" y="147320"/>
            <a:ext cx="11820293" cy="970450"/>
          </a:xfrm>
        </p:spPr>
        <p:txBody>
          <a:bodyPr>
            <a:noAutofit/>
          </a:bodyPr>
          <a:lstStyle/>
          <a:p>
            <a:r>
              <a:rPr lang="en-GB" sz="6600" b="1" dirty="0">
                <a:solidFill>
                  <a:srgbClr val="FFFF00"/>
                </a:solidFill>
                <a:latin typeface="Chiller "/>
              </a:rPr>
              <a:t>1.16.Cause or sticking plaster? </a:t>
            </a:r>
          </a:p>
        </p:txBody>
      </p:sp>
      <p:sp>
        <p:nvSpPr>
          <p:cNvPr id="4" name="TextBox 3">
            <a:extLst>
              <a:ext uri="{FF2B5EF4-FFF2-40B4-BE49-F238E27FC236}">
                <a16:creationId xmlns:a16="http://schemas.microsoft.com/office/drawing/2014/main" id="{F7DB276C-2881-4072-BD33-31EB04DAA89A}"/>
              </a:ext>
            </a:extLst>
          </p:cNvPr>
          <p:cNvSpPr txBox="1"/>
          <p:nvPr/>
        </p:nvSpPr>
        <p:spPr>
          <a:xfrm>
            <a:off x="1194969" y="2942064"/>
            <a:ext cx="5107724" cy="830997"/>
          </a:xfrm>
          <a:prstGeom prst="rect">
            <a:avLst/>
          </a:prstGeom>
          <a:noFill/>
        </p:spPr>
        <p:txBody>
          <a:bodyPr wrap="square" rtlCol="0">
            <a:spAutoFit/>
          </a:bodyPr>
          <a:lstStyle/>
          <a:p>
            <a:r>
              <a:rPr lang="en-GB" sz="4800" dirty="0">
                <a:latin typeface="Chiller "/>
                <a:cs typeface="Arial" panose="020B0604020202020204" pitchFamily="34" charset="0"/>
              </a:rPr>
              <a:t>Address the Root cause </a:t>
            </a:r>
          </a:p>
        </p:txBody>
      </p:sp>
      <p:sp>
        <p:nvSpPr>
          <p:cNvPr id="6" name="TextBox 5">
            <a:extLst>
              <a:ext uri="{FF2B5EF4-FFF2-40B4-BE49-F238E27FC236}">
                <a16:creationId xmlns:a16="http://schemas.microsoft.com/office/drawing/2014/main" id="{79FED0A0-EDA0-4FF8-B6F7-A7F7F16BEB5B}"/>
              </a:ext>
            </a:extLst>
          </p:cNvPr>
          <p:cNvSpPr txBox="1"/>
          <p:nvPr/>
        </p:nvSpPr>
        <p:spPr>
          <a:xfrm>
            <a:off x="1194969" y="1768307"/>
            <a:ext cx="5375074" cy="830997"/>
          </a:xfrm>
          <a:prstGeom prst="rect">
            <a:avLst/>
          </a:prstGeom>
          <a:noFill/>
        </p:spPr>
        <p:txBody>
          <a:bodyPr wrap="square" rtlCol="0">
            <a:spAutoFit/>
          </a:bodyPr>
          <a:lstStyle/>
          <a:p>
            <a:r>
              <a:rPr lang="en-GB" sz="4800" dirty="0">
                <a:latin typeface="Chiller "/>
                <a:cs typeface="Arial" panose="020B0604020202020204" pitchFamily="34" charset="0"/>
              </a:rPr>
              <a:t>The results of disfunction </a:t>
            </a:r>
          </a:p>
        </p:txBody>
      </p:sp>
      <p:sp>
        <p:nvSpPr>
          <p:cNvPr id="8" name="TextBox 7">
            <a:extLst>
              <a:ext uri="{FF2B5EF4-FFF2-40B4-BE49-F238E27FC236}">
                <a16:creationId xmlns:a16="http://schemas.microsoft.com/office/drawing/2014/main" id="{A3FD997E-38D3-44EC-9031-2FA9EC0E2FC8}"/>
              </a:ext>
            </a:extLst>
          </p:cNvPr>
          <p:cNvSpPr txBox="1"/>
          <p:nvPr/>
        </p:nvSpPr>
        <p:spPr>
          <a:xfrm>
            <a:off x="6570043" y="2861653"/>
            <a:ext cx="5107723" cy="830997"/>
          </a:xfrm>
          <a:prstGeom prst="rect">
            <a:avLst/>
          </a:prstGeom>
          <a:noFill/>
        </p:spPr>
        <p:txBody>
          <a:bodyPr wrap="square" rtlCol="0">
            <a:spAutoFit/>
          </a:bodyPr>
          <a:lstStyle/>
          <a:p>
            <a:r>
              <a:rPr lang="en-GB" sz="4800" dirty="0">
                <a:latin typeface="Chiller "/>
                <a:cs typeface="Arial" panose="020B0604020202020204" pitchFamily="34" charset="0"/>
              </a:rPr>
              <a:t> a disorganised community </a:t>
            </a:r>
          </a:p>
        </p:txBody>
      </p:sp>
      <p:sp>
        <p:nvSpPr>
          <p:cNvPr id="10" name="TextBox 9">
            <a:extLst>
              <a:ext uri="{FF2B5EF4-FFF2-40B4-BE49-F238E27FC236}">
                <a16:creationId xmlns:a16="http://schemas.microsoft.com/office/drawing/2014/main" id="{608D56F5-4922-42A6-B3DD-6F0024ACAAED}"/>
              </a:ext>
            </a:extLst>
          </p:cNvPr>
          <p:cNvSpPr txBox="1"/>
          <p:nvPr/>
        </p:nvSpPr>
        <p:spPr>
          <a:xfrm>
            <a:off x="7195127" y="1750713"/>
            <a:ext cx="4073726" cy="830997"/>
          </a:xfrm>
          <a:prstGeom prst="rect">
            <a:avLst/>
          </a:prstGeom>
          <a:noFill/>
        </p:spPr>
        <p:txBody>
          <a:bodyPr wrap="square" rtlCol="0">
            <a:spAutoFit/>
          </a:bodyPr>
          <a:lstStyle/>
          <a:p>
            <a:r>
              <a:rPr lang="en-GB" sz="4800" dirty="0">
                <a:latin typeface="Chiller "/>
                <a:cs typeface="Arial" panose="020B0604020202020204" pitchFamily="34" charset="0"/>
              </a:rPr>
              <a:t>High child mortality</a:t>
            </a:r>
          </a:p>
        </p:txBody>
      </p:sp>
      <p:sp>
        <p:nvSpPr>
          <p:cNvPr id="12" name="TextBox 11">
            <a:extLst>
              <a:ext uri="{FF2B5EF4-FFF2-40B4-BE49-F238E27FC236}">
                <a16:creationId xmlns:a16="http://schemas.microsoft.com/office/drawing/2014/main" id="{CE34C599-7A12-410F-9017-B7C8A1B09017}"/>
              </a:ext>
            </a:extLst>
          </p:cNvPr>
          <p:cNvSpPr txBox="1"/>
          <p:nvPr/>
        </p:nvSpPr>
        <p:spPr>
          <a:xfrm>
            <a:off x="1194969" y="4443236"/>
            <a:ext cx="10792244" cy="2308324"/>
          </a:xfrm>
          <a:prstGeom prst="rect">
            <a:avLst/>
          </a:prstGeom>
          <a:noFill/>
        </p:spPr>
        <p:txBody>
          <a:bodyPr wrap="square">
            <a:spAutoFit/>
          </a:bodyPr>
          <a:lstStyle/>
          <a:p>
            <a:r>
              <a:rPr lang="en-US" sz="4800" dirty="0">
                <a:latin typeface="Chiller "/>
                <a:ea typeface="Times New Roman" panose="02020603050405020304" pitchFamily="18" charset="0"/>
                <a:cs typeface="Arial" panose="020B0604020202020204" pitchFamily="34" charset="0"/>
              </a:rPr>
              <a:t>If you s</a:t>
            </a:r>
            <a:r>
              <a:rPr lang="en-US" sz="4800" kern="1200" dirty="0">
                <a:effectLst/>
                <a:latin typeface="Chiller "/>
                <a:ea typeface="Times New Roman" panose="02020603050405020304" pitchFamily="18" charset="0"/>
                <a:cs typeface="Arial" panose="020B0604020202020204" pitchFamily="34" charset="0"/>
              </a:rPr>
              <a:t>olve the cause, the behaviour takes care of itself</a:t>
            </a:r>
          </a:p>
          <a:p>
            <a:endParaRPr lang="en-US" sz="4800" dirty="0">
              <a:latin typeface="Chiller "/>
              <a:cs typeface="Arial" panose="020B0604020202020204" pitchFamily="34" charset="0"/>
            </a:endParaRPr>
          </a:p>
          <a:p>
            <a:r>
              <a:rPr lang="en-US" sz="4800" dirty="0">
                <a:latin typeface="Chiller "/>
                <a:cs typeface="Arial" panose="020B0604020202020204" pitchFamily="34" charset="0"/>
              </a:rPr>
              <a:t>For lasting change          not sticking plaster approach </a:t>
            </a:r>
            <a:endParaRPr lang="en-GB" sz="4800" dirty="0">
              <a:latin typeface="Chiller "/>
              <a:cs typeface="Arial" panose="020B0604020202020204" pitchFamily="34" charset="0"/>
            </a:endParaRPr>
          </a:p>
        </p:txBody>
      </p:sp>
    </p:spTree>
    <p:extLst>
      <p:ext uri="{BB962C8B-B14F-4D97-AF65-F5344CB8AC3E}">
        <p14:creationId xmlns:p14="http://schemas.microsoft.com/office/powerpoint/2010/main" val="2239895910"/>
      </p:ext>
    </p:extLst>
  </p:cSld>
  <p:clrMapOvr>
    <a:masterClrMapping/>
  </p:clrMapOvr>
  <mc:AlternateContent xmlns:mc="http://schemas.openxmlformats.org/markup-compatibility/2006" xmlns:p14="http://schemas.microsoft.com/office/powerpoint/2010/main">
    <mc:Choice Requires="p14">
      <p:transition spd="slow" p14:dur="2000" advTm="98320"/>
    </mc:Choice>
    <mc:Fallback xmlns="">
      <p:transition spd="slow" advTm="98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CCA0B-09A6-48E1-9D04-4A648A43A45C}"/>
              </a:ext>
            </a:extLst>
          </p:cNvPr>
          <p:cNvSpPr>
            <a:spLocks noGrp="1"/>
          </p:cNvSpPr>
          <p:nvPr>
            <p:ph type="title"/>
          </p:nvPr>
        </p:nvSpPr>
        <p:spPr>
          <a:xfrm>
            <a:off x="919119" y="289560"/>
            <a:ext cx="10353762" cy="970450"/>
          </a:xfrm>
        </p:spPr>
        <p:txBody>
          <a:bodyPr>
            <a:noAutofit/>
          </a:bodyPr>
          <a:lstStyle/>
          <a:p>
            <a:r>
              <a:rPr lang="en-GB" sz="7200" dirty="0">
                <a:solidFill>
                  <a:srgbClr val="FFFF00"/>
                </a:solidFill>
                <a:latin typeface="Chiller" panose="04020404031007020602" pitchFamily="82" charset="0"/>
              </a:rPr>
              <a:t>1.17. Charity or true development? </a:t>
            </a:r>
          </a:p>
        </p:txBody>
      </p:sp>
      <p:sp>
        <p:nvSpPr>
          <p:cNvPr id="3" name="TextBox 2">
            <a:extLst>
              <a:ext uri="{FF2B5EF4-FFF2-40B4-BE49-F238E27FC236}">
                <a16:creationId xmlns:a16="http://schemas.microsoft.com/office/drawing/2014/main" id="{32E33B19-9896-4E6A-96D0-CA26BCFD2DB8}"/>
              </a:ext>
            </a:extLst>
          </p:cNvPr>
          <p:cNvSpPr txBox="1"/>
          <p:nvPr/>
        </p:nvSpPr>
        <p:spPr>
          <a:xfrm>
            <a:off x="1051742" y="1358714"/>
            <a:ext cx="5231671" cy="1200329"/>
          </a:xfrm>
          <a:prstGeom prst="rect">
            <a:avLst/>
          </a:prstGeom>
          <a:noFill/>
        </p:spPr>
        <p:txBody>
          <a:bodyPr wrap="square" rtlCol="0">
            <a:spAutoFit/>
          </a:bodyPr>
          <a:lstStyle/>
          <a:p>
            <a:r>
              <a:rPr lang="en-GB" sz="7200" dirty="0">
                <a:latin typeface="Chiller" panose="04020404031007020602" pitchFamily="82" charset="0"/>
              </a:rPr>
              <a:t>‘I can do it!’   </a:t>
            </a:r>
            <a:r>
              <a:rPr lang="en-GB" sz="7200" dirty="0">
                <a:solidFill>
                  <a:srgbClr val="FFFF00"/>
                </a:solidFill>
                <a:latin typeface="Chiller" panose="04020404031007020602" pitchFamily="82" charset="0"/>
              </a:rPr>
              <a:t>or</a:t>
            </a:r>
          </a:p>
        </p:txBody>
      </p:sp>
      <p:sp>
        <p:nvSpPr>
          <p:cNvPr id="5" name="TextBox 4">
            <a:extLst>
              <a:ext uri="{FF2B5EF4-FFF2-40B4-BE49-F238E27FC236}">
                <a16:creationId xmlns:a16="http://schemas.microsoft.com/office/drawing/2014/main" id="{85B82F69-4F10-4318-8079-E001CB456CA2}"/>
              </a:ext>
            </a:extLst>
          </p:cNvPr>
          <p:cNvSpPr txBox="1"/>
          <p:nvPr/>
        </p:nvSpPr>
        <p:spPr>
          <a:xfrm>
            <a:off x="6629400" y="1358713"/>
            <a:ext cx="4251960" cy="1200329"/>
          </a:xfrm>
          <a:prstGeom prst="rect">
            <a:avLst/>
          </a:prstGeom>
          <a:noFill/>
        </p:spPr>
        <p:txBody>
          <a:bodyPr wrap="square" rtlCol="0">
            <a:spAutoFit/>
          </a:bodyPr>
          <a:lstStyle/>
          <a:p>
            <a:r>
              <a:rPr lang="en-GB" sz="7200" dirty="0">
                <a:latin typeface="Chiller" panose="04020404031007020602" pitchFamily="82" charset="0"/>
              </a:rPr>
              <a:t>‘Give me pen!’</a:t>
            </a:r>
          </a:p>
        </p:txBody>
      </p:sp>
      <p:sp>
        <p:nvSpPr>
          <p:cNvPr id="7" name="TextBox 6">
            <a:extLst>
              <a:ext uri="{FF2B5EF4-FFF2-40B4-BE49-F238E27FC236}">
                <a16:creationId xmlns:a16="http://schemas.microsoft.com/office/drawing/2014/main" id="{6204EEC6-95BC-4B5E-86FB-9F16665648E3}"/>
              </a:ext>
            </a:extLst>
          </p:cNvPr>
          <p:cNvSpPr txBox="1"/>
          <p:nvPr/>
        </p:nvSpPr>
        <p:spPr>
          <a:xfrm>
            <a:off x="781959" y="2779484"/>
            <a:ext cx="4358640" cy="1200329"/>
          </a:xfrm>
          <a:prstGeom prst="rect">
            <a:avLst/>
          </a:prstGeom>
          <a:noFill/>
        </p:spPr>
        <p:txBody>
          <a:bodyPr wrap="square" rtlCol="0">
            <a:spAutoFit/>
          </a:bodyPr>
          <a:lstStyle/>
          <a:p>
            <a:r>
              <a:rPr lang="en-GB" sz="7200" dirty="0">
                <a:latin typeface="Chiller" panose="04020404031007020602" pitchFamily="82" charset="0"/>
              </a:rPr>
              <a:t>The fishing rod </a:t>
            </a:r>
          </a:p>
        </p:txBody>
      </p:sp>
      <p:sp>
        <p:nvSpPr>
          <p:cNvPr id="9" name="TextBox 8">
            <a:extLst>
              <a:ext uri="{FF2B5EF4-FFF2-40B4-BE49-F238E27FC236}">
                <a16:creationId xmlns:a16="http://schemas.microsoft.com/office/drawing/2014/main" id="{D3DB9913-8EDD-4539-9F39-9A665F5A62C4}"/>
              </a:ext>
            </a:extLst>
          </p:cNvPr>
          <p:cNvSpPr txBox="1"/>
          <p:nvPr/>
        </p:nvSpPr>
        <p:spPr>
          <a:xfrm>
            <a:off x="7273290" y="2770048"/>
            <a:ext cx="2964180" cy="1200329"/>
          </a:xfrm>
          <a:prstGeom prst="rect">
            <a:avLst/>
          </a:prstGeom>
          <a:noFill/>
        </p:spPr>
        <p:txBody>
          <a:bodyPr wrap="square" rtlCol="0">
            <a:spAutoFit/>
          </a:bodyPr>
          <a:lstStyle/>
          <a:p>
            <a:r>
              <a:rPr lang="en-GB" sz="7200" dirty="0">
                <a:latin typeface="Chiller" panose="04020404031007020602" pitchFamily="82" charset="0"/>
              </a:rPr>
              <a:t>A fish </a:t>
            </a:r>
          </a:p>
        </p:txBody>
      </p:sp>
      <p:sp>
        <p:nvSpPr>
          <p:cNvPr id="11" name="TextBox 10">
            <a:extLst>
              <a:ext uri="{FF2B5EF4-FFF2-40B4-BE49-F238E27FC236}">
                <a16:creationId xmlns:a16="http://schemas.microsoft.com/office/drawing/2014/main" id="{D3702FB4-100C-47D2-AEFA-A20D6976BBE6}"/>
              </a:ext>
            </a:extLst>
          </p:cNvPr>
          <p:cNvSpPr txBox="1"/>
          <p:nvPr/>
        </p:nvSpPr>
        <p:spPr>
          <a:xfrm>
            <a:off x="781958" y="4078517"/>
            <a:ext cx="5231671" cy="1200329"/>
          </a:xfrm>
          <a:prstGeom prst="rect">
            <a:avLst/>
          </a:prstGeom>
          <a:noFill/>
        </p:spPr>
        <p:txBody>
          <a:bodyPr wrap="square" rtlCol="0">
            <a:spAutoFit/>
          </a:bodyPr>
          <a:lstStyle/>
          <a:p>
            <a:r>
              <a:rPr lang="en-GB" sz="7200" dirty="0">
                <a:latin typeface="Chiller" panose="04020404031007020602" pitchFamily="82" charset="0"/>
              </a:rPr>
              <a:t>Real development </a:t>
            </a:r>
          </a:p>
        </p:txBody>
      </p:sp>
      <p:sp>
        <p:nvSpPr>
          <p:cNvPr id="13" name="TextBox 12">
            <a:extLst>
              <a:ext uri="{FF2B5EF4-FFF2-40B4-BE49-F238E27FC236}">
                <a16:creationId xmlns:a16="http://schemas.microsoft.com/office/drawing/2014/main" id="{A2CD0E5E-1E87-4235-88D9-0A4807F0B14E}"/>
              </a:ext>
            </a:extLst>
          </p:cNvPr>
          <p:cNvSpPr txBox="1"/>
          <p:nvPr/>
        </p:nvSpPr>
        <p:spPr>
          <a:xfrm>
            <a:off x="6598920" y="3979813"/>
            <a:ext cx="5231671" cy="1200329"/>
          </a:xfrm>
          <a:prstGeom prst="rect">
            <a:avLst/>
          </a:prstGeom>
          <a:noFill/>
        </p:spPr>
        <p:txBody>
          <a:bodyPr wrap="square" rtlCol="0">
            <a:spAutoFit/>
          </a:bodyPr>
          <a:lstStyle/>
          <a:p>
            <a:r>
              <a:rPr lang="en-GB" sz="7200" dirty="0">
                <a:latin typeface="Chiller" panose="04020404031007020602" pitchFamily="82" charset="0"/>
              </a:rPr>
              <a:t>Emergency charity</a:t>
            </a:r>
          </a:p>
        </p:txBody>
      </p:sp>
      <p:sp>
        <p:nvSpPr>
          <p:cNvPr id="15" name="TextBox 14">
            <a:extLst>
              <a:ext uri="{FF2B5EF4-FFF2-40B4-BE49-F238E27FC236}">
                <a16:creationId xmlns:a16="http://schemas.microsoft.com/office/drawing/2014/main" id="{B28D6B9D-EBA9-4A48-BA9A-D28CF8BF2731}"/>
              </a:ext>
            </a:extLst>
          </p:cNvPr>
          <p:cNvSpPr txBox="1"/>
          <p:nvPr/>
        </p:nvSpPr>
        <p:spPr>
          <a:xfrm>
            <a:off x="1051743" y="5180142"/>
            <a:ext cx="5231671" cy="1200329"/>
          </a:xfrm>
          <a:prstGeom prst="rect">
            <a:avLst/>
          </a:prstGeom>
          <a:noFill/>
        </p:spPr>
        <p:txBody>
          <a:bodyPr wrap="square" rtlCol="0">
            <a:spAutoFit/>
          </a:bodyPr>
          <a:lstStyle/>
          <a:p>
            <a:r>
              <a:rPr lang="en-GB" sz="7200" dirty="0">
                <a:latin typeface="Chiller" panose="04020404031007020602" pitchFamily="82" charset="0"/>
              </a:rPr>
              <a:t>Common Unity </a:t>
            </a:r>
          </a:p>
        </p:txBody>
      </p:sp>
      <p:sp>
        <p:nvSpPr>
          <p:cNvPr id="17" name="TextBox 16">
            <a:extLst>
              <a:ext uri="{FF2B5EF4-FFF2-40B4-BE49-F238E27FC236}">
                <a16:creationId xmlns:a16="http://schemas.microsoft.com/office/drawing/2014/main" id="{BA5CCE7B-8D83-48DA-A34B-7940E973BE12}"/>
              </a:ext>
            </a:extLst>
          </p:cNvPr>
          <p:cNvSpPr txBox="1"/>
          <p:nvPr/>
        </p:nvSpPr>
        <p:spPr>
          <a:xfrm>
            <a:off x="7471950" y="5088240"/>
            <a:ext cx="3143663" cy="1200329"/>
          </a:xfrm>
          <a:prstGeom prst="rect">
            <a:avLst/>
          </a:prstGeom>
          <a:noFill/>
        </p:spPr>
        <p:txBody>
          <a:bodyPr wrap="square" rtlCol="0">
            <a:spAutoFit/>
          </a:bodyPr>
          <a:lstStyle/>
          <a:p>
            <a:r>
              <a:rPr lang="en-GB" sz="7200" dirty="0">
                <a:latin typeface="Chiller" panose="04020404031007020602" pitchFamily="82" charset="0"/>
              </a:rPr>
              <a:t>Disunity</a:t>
            </a:r>
            <a:r>
              <a:rPr lang="en-GB" sz="7200" dirty="0">
                <a:solidFill>
                  <a:srgbClr val="FFFF00"/>
                </a:solidFill>
                <a:latin typeface="Chiller" panose="04020404031007020602" pitchFamily="82" charset="0"/>
              </a:rPr>
              <a:t> </a:t>
            </a:r>
          </a:p>
        </p:txBody>
      </p:sp>
    </p:spTree>
    <p:extLst>
      <p:ext uri="{BB962C8B-B14F-4D97-AF65-F5344CB8AC3E}">
        <p14:creationId xmlns:p14="http://schemas.microsoft.com/office/powerpoint/2010/main" val="1126575065"/>
      </p:ext>
    </p:extLst>
  </p:cSld>
  <p:clrMapOvr>
    <a:masterClrMapping/>
  </p:clrMapOvr>
  <mc:AlternateContent xmlns:mc="http://schemas.openxmlformats.org/markup-compatibility/2006" xmlns:p14="http://schemas.microsoft.com/office/powerpoint/2010/main">
    <mc:Choice Requires="p14">
      <p:transition spd="slow" p14:dur="2000" advTm="86351"/>
    </mc:Choice>
    <mc:Fallback xmlns="">
      <p:transition spd="slow" advTm="86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59CACE1-229E-4CEC-A200-A96ADA55D31B}"/>
              </a:ext>
            </a:extLst>
          </p:cNvPr>
          <p:cNvGraphicFramePr>
            <a:graphicFrameLocks noGrp="1"/>
          </p:cNvGraphicFramePr>
          <p:nvPr>
            <p:extLst>
              <p:ext uri="{D42A27DB-BD31-4B8C-83A1-F6EECF244321}">
                <p14:modId xmlns:p14="http://schemas.microsoft.com/office/powerpoint/2010/main" val="1514933624"/>
              </p:ext>
            </p:extLst>
          </p:nvPr>
        </p:nvGraphicFramePr>
        <p:xfrm>
          <a:off x="273843" y="202987"/>
          <a:ext cx="11644314" cy="6944976"/>
        </p:xfrm>
        <a:graphic>
          <a:graphicData uri="http://schemas.openxmlformats.org/drawingml/2006/table">
            <a:tbl>
              <a:tblPr firstRow="1" firstCol="1" bandRow="1">
                <a:tableStyleId>{5C22544A-7EE6-4342-B048-85BDC9FD1C3A}</a:tableStyleId>
              </a:tblPr>
              <a:tblGrid>
                <a:gridCol w="1158361">
                  <a:extLst>
                    <a:ext uri="{9D8B030D-6E8A-4147-A177-3AD203B41FA5}">
                      <a16:colId xmlns:a16="http://schemas.microsoft.com/office/drawing/2014/main" val="3011111615"/>
                    </a:ext>
                  </a:extLst>
                </a:gridCol>
                <a:gridCol w="1431218">
                  <a:extLst>
                    <a:ext uri="{9D8B030D-6E8A-4147-A177-3AD203B41FA5}">
                      <a16:colId xmlns:a16="http://schemas.microsoft.com/office/drawing/2014/main" val="1863131170"/>
                    </a:ext>
                  </a:extLst>
                </a:gridCol>
                <a:gridCol w="4100893">
                  <a:extLst>
                    <a:ext uri="{9D8B030D-6E8A-4147-A177-3AD203B41FA5}">
                      <a16:colId xmlns:a16="http://schemas.microsoft.com/office/drawing/2014/main" val="3793710909"/>
                    </a:ext>
                  </a:extLst>
                </a:gridCol>
                <a:gridCol w="4953842">
                  <a:extLst>
                    <a:ext uri="{9D8B030D-6E8A-4147-A177-3AD203B41FA5}">
                      <a16:colId xmlns:a16="http://schemas.microsoft.com/office/drawing/2014/main" val="2719335510"/>
                    </a:ext>
                  </a:extLst>
                </a:gridCol>
              </a:tblGrid>
              <a:tr h="502296">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Module 1.</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Time GMT+2</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Topic Title</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Presenter</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12573673"/>
                  </a:ext>
                </a:extLst>
              </a:tr>
              <a:tr h="934826">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Session 1.</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1.30. pm</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Participant Sign </a:t>
                      </a:r>
                      <a:r>
                        <a:rPr lang="en-GB" sz="2400" b="1" dirty="0">
                          <a:effectLst/>
                          <a:latin typeface="Calibri" panose="020F0502020204030204" pitchFamily="34" charset="0"/>
                          <a:cs typeface="Calibri" panose="020F0502020204030204" pitchFamily="34" charset="0"/>
                        </a:rPr>
                        <a:t>in</a:t>
                      </a: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Anthony Waterkeyn</a:t>
                      </a:r>
                    </a:p>
                  </a:txBody>
                  <a:tcPr marL="68580" marR="68580" marT="0" marB="0"/>
                </a:tc>
                <a:extLst>
                  <a:ext uri="{0D108BD9-81ED-4DB2-BD59-A6C34878D82A}">
                    <a16:rowId xmlns:a16="http://schemas.microsoft.com/office/drawing/2014/main" val="1972888551"/>
                  </a:ext>
                </a:extLst>
              </a:tr>
              <a:tr h="757237">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2.00.</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Welcome and Introduction</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Juliet Waterkeyn</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35920420"/>
                  </a:ext>
                </a:extLst>
              </a:tr>
              <a:tr h="1329180">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2.10.</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err="1">
                          <a:effectLst/>
                          <a:latin typeface="Calibri" panose="020F0502020204030204" pitchFamily="34" charset="0"/>
                          <a:cs typeface="Calibri" panose="020F0502020204030204" pitchFamily="34" charset="0"/>
                        </a:rPr>
                        <a:t>Powerpoint</a:t>
                      </a:r>
                      <a:r>
                        <a:rPr lang="en-GB" sz="2400" b="1" dirty="0">
                          <a:effectLst/>
                          <a:latin typeface="Calibri" panose="020F0502020204030204" pitchFamily="34" charset="0"/>
                          <a:cs typeface="Calibri" panose="020F0502020204030204" pitchFamily="34" charset="0"/>
                        </a:rPr>
                        <a:t> presentation</a:t>
                      </a:r>
                    </a:p>
                    <a:p>
                      <a:pPr algn="l">
                        <a:lnSpc>
                          <a:spcPct val="107000"/>
                        </a:lnSpc>
                        <a:spcAft>
                          <a:spcPts val="800"/>
                        </a:spcAft>
                      </a:pPr>
                      <a:r>
                        <a:rPr lang="en-GB" sz="2400" b="1" dirty="0">
                          <a:effectLst/>
                          <a:latin typeface="Calibri" panose="020F0502020204030204" pitchFamily="34" charset="0"/>
                          <a:cs typeface="Calibri" panose="020F0502020204030204" pitchFamily="34" charset="0"/>
                        </a:rPr>
                        <a:t>‘How to create Common Unity in Community’</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Juliet Waterkeyn</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92433572"/>
                  </a:ext>
                </a:extLst>
              </a:tr>
              <a:tr h="530789">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2.45</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Video ‘CHC in Zimbabwe’</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u="none" strike="noStrike" dirty="0">
                          <a:effectLst/>
                          <a:latin typeface="Calibri" panose="020F0502020204030204" pitchFamily="34" charset="0"/>
                          <a:cs typeface="Calibri" panose="020F0502020204030204" pitchFamily="34" charset="0"/>
                          <a:hlinkClick r:id="rId3"/>
                        </a:rPr>
                        <a:t>https://vimeo.com/462614695</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94834960"/>
                  </a:ext>
                </a:extLst>
              </a:tr>
              <a:tr h="502296">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3.00</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TED Talk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hlinkClick r:id="rId4"/>
                        </a:rPr>
                        <a:t>www.youtube.com/watch?v=ug3D0B4gcjs</a:t>
                      </a:r>
                      <a:endParaRPr lang="en-GB" sz="2400" b="1" dirty="0">
                        <a:effectLst/>
                        <a:latin typeface="Calibri" panose="020F0502020204030204" pitchFamily="34" charset="0"/>
                        <a:cs typeface="Calibri" panose="020F0502020204030204" pitchFamily="34" charset="0"/>
                      </a:endParaRPr>
                    </a:p>
                    <a:p>
                      <a:pPr algn="l">
                        <a:lnSpc>
                          <a:spcPct val="107000"/>
                        </a:lnSpc>
                        <a:spcAft>
                          <a:spcPts val="800"/>
                        </a:spcAft>
                      </a:pP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400726734"/>
                  </a:ext>
                </a:extLst>
              </a:tr>
              <a:tr h="502296">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3.20</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Questions and Discussion</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err="1">
                          <a:effectLst/>
                          <a:latin typeface="Calibri" panose="020F0502020204030204" pitchFamily="34" charset="0"/>
                          <a:cs typeface="Calibri" panose="020F0502020204030204" pitchFamily="34" charset="0"/>
                        </a:rPr>
                        <a:t>Dr.</a:t>
                      </a:r>
                      <a:r>
                        <a:rPr lang="en-GB" sz="2400" b="1" dirty="0">
                          <a:effectLst/>
                          <a:latin typeface="Calibri" panose="020F0502020204030204" pitchFamily="34" charset="0"/>
                          <a:cs typeface="Calibri" panose="020F0502020204030204" pitchFamily="34" charset="0"/>
                        </a:rPr>
                        <a:t> Jason Rosenfeld with </a:t>
                      </a:r>
                    </a:p>
                    <a:p>
                      <a:pPr algn="l">
                        <a:lnSpc>
                          <a:spcPct val="107000"/>
                        </a:lnSpc>
                        <a:spcAft>
                          <a:spcPts val="800"/>
                        </a:spcAft>
                      </a:pPr>
                      <a:r>
                        <a:rPr lang="en-GB" sz="2400" b="1" dirty="0">
                          <a:effectLst/>
                          <a:latin typeface="Calibri" panose="020F0502020204030204" pitchFamily="34" charset="0"/>
                          <a:cs typeface="Calibri" panose="020F0502020204030204" pitchFamily="34" charset="0"/>
                        </a:rPr>
                        <a:t>Participant response</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261977234"/>
                  </a:ext>
                </a:extLst>
              </a:tr>
              <a:tr h="502296">
                <a:tc>
                  <a:txBody>
                    <a:bodyPr/>
                    <a:lstStyle/>
                    <a:p>
                      <a:pPr algn="l">
                        <a:lnSpc>
                          <a:spcPct val="107000"/>
                        </a:lnSpc>
                        <a:spcAft>
                          <a:spcPts val="800"/>
                        </a:spcAft>
                      </a:pPr>
                      <a:r>
                        <a:rPr lang="en-GB" sz="2400" b="1">
                          <a:effectLst/>
                          <a:latin typeface="Calibri" panose="020F0502020204030204" pitchFamily="34" charset="0"/>
                          <a:cs typeface="Calibri" panose="020F0502020204030204" pitchFamily="34" charset="0"/>
                        </a:rPr>
                        <a:t> </a:t>
                      </a:r>
                      <a:endParaRPr lang="en-GB" sz="2400" b="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4.00</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400" b="1" dirty="0">
                          <a:effectLst/>
                          <a:latin typeface="Calibri" panose="020F0502020204030204" pitchFamily="34" charset="0"/>
                          <a:cs typeface="Calibri" panose="020F0502020204030204" pitchFamily="34" charset="0"/>
                        </a:rPr>
                        <a:t>End of Session </a:t>
                      </a:r>
                      <a:endParaRPr lang="en-GB"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GB" sz="2800" b="1" dirty="0">
                          <a:effectLst/>
                        </a:rPr>
                        <a:t> </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474795"/>
                  </a:ext>
                </a:extLst>
              </a:tr>
            </a:tbl>
          </a:graphicData>
        </a:graphic>
      </p:graphicFrame>
    </p:spTree>
    <p:extLst>
      <p:ext uri="{BB962C8B-B14F-4D97-AF65-F5344CB8AC3E}">
        <p14:creationId xmlns:p14="http://schemas.microsoft.com/office/powerpoint/2010/main" val="284716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82C-29AB-479A-BC0B-960ED82F6413}"/>
              </a:ext>
            </a:extLst>
          </p:cNvPr>
          <p:cNvSpPr>
            <a:spLocks noGrp="1"/>
          </p:cNvSpPr>
          <p:nvPr>
            <p:ph type="title"/>
          </p:nvPr>
        </p:nvSpPr>
        <p:spPr>
          <a:xfrm>
            <a:off x="185853" y="314960"/>
            <a:ext cx="12112827" cy="970450"/>
          </a:xfrm>
        </p:spPr>
        <p:txBody>
          <a:bodyPr>
            <a:noAutofit/>
          </a:bodyPr>
          <a:lstStyle/>
          <a:p>
            <a:r>
              <a:rPr lang="en-GB" sz="6600" b="1" dirty="0">
                <a:solidFill>
                  <a:srgbClr val="FFFF00"/>
                </a:solidFill>
                <a:latin typeface="Chiller "/>
              </a:rPr>
              <a:t>1.18. Best place to start a CHC? </a:t>
            </a:r>
          </a:p>
        </p:txBody>
      </p:sp>
      <p:sp>
        <p:nvSpPr>
          <p:cNvPr id="3" name="Text Placeholder 2">
            <a:extLst>
              <a:ext uri="{FF2B5EF4-FFF2-40B4-BE49-F238E27FC236}">
                <a16:creationId xmlns:a16="http://schemas.microsoft.com/office/drawing/2014/main" id="{5630131A-FE80-4C4B-A861-7BEFCD562980}"/>
              </a:ext>
            </a:extLst>
          </p:cNvPr>
          <p:cNvSpPr>
            <a:spLocks noGrp="1"/>
          </p:cNvSpPr>
          <p:nvPr>
            <p:ph type="body" idx="1"/>
          </p:nvPr>
        </p:nvSpPr>
        <p:spPr>
          <a:xfrm>
            <a:off x="721392" y="1560212"/>
            <a:ext cx="4876344" cy="544884"/>
          </a:xfrm>
        </p:spPr>
        <p:txBody>
          <a:bodyPr/>
          <a:lstStyle/>
          <a:p>
            <a:r>
              <a:rPr lang="en-GB" sz="4800" b="1" dirty="0">
                <a:solidFill>
                  <a:schemeClr val="tx1"/>
                </a:solidFill>
                <a:latin typeface="Chiller "/>
              </a:rPr>
              <a:t>Urban slum </a:t>
            </a:r>
          </a:p>
        </p:txBody>
      </p:sp>
      <p:pic>
        <p:nvPicPr>
          <p:cNvPr id="8" name="Content Placeholder 7" descr="A group of people standing on a rock&#10;&#10;Description automatically generated">
            <a:extLst>
              <a:ext uri="{FF2B5EF4-FFF2-40B4-BE49-F238E27FC236}">
                <a16:creationId xmlns:a16="http://schemas.microsoft.com/office/drawing/2014/main" id="{2EBDBAE0-6C4C-4243-B452-79B0854A0466}"/>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6631790" y="2114795"/>
            <a:ext cx="5272882" cy="3949780"/>
          </a:xfrm>
        </p:spPr>
      </p:pic>
      <p:sp>
        <p:nvSpPr>
          <p:cNvPr id="5" name="Text Placeholder 4">
            <a:extLst>
              <a:ext uri="{FF2B5EF4-FFF2-40B4-BE49-F238E27FC236}">
                <a16:creationId xmlns:a16="http://schemas.microsoft.com/office/drawing/2014/main" id="{E31200C5-A1D2-4B3C-B462-316687DB632B}"/>
              </a:ext>
            </a:extLst>
          </p:cNvPr>
          <p:cNvSpPr>
            <a:spLocks noGrp="1"/>
          </p:cNvSpPr>
          <p:nvPr>
            <p:ph type="body" sz="quarter" idx="3"/>
          </p:nvPr>
        </p:nvSpPr>
        <p:spPr>
          <a:xfrm>
            <a:off x="6820566" y="1546347"/>
            <a:ext cx="4895330" cy="544883"/>
          </a:xfrm>
        </p:spPr>
        <p:txBody>
          <a:bodyPr/>
          <a:lstStyle/>
          <a:p>
            <a:r>
              <a:rPr lang="en-GB" sz="4800" b="1" dirty="0">
                <a:latin typeface="Chiller "/>
              </a:rPr>
              <a:t>Rural village </a:t>
            </a:r>
          </a:p>
        </p:txBody>
      </p:sp>
      <p:pic>
        <p:nvPicPr>
          <p:cNvPr id="12" name="Picture 11" descr="A group of people standing in front of a crowd&#10;&#10;Description automatically generated">
            <a:extLst>
              <a:ext uri="{FF2B5EF4-FFF2-40B4-BE49-F238E27FC236}">
                <a16:creationId xmlns:a16="http://schemas.microsoft.com/office/drawing/2014/main" id="{1ACAC87C-BB47-4724-A8CA-9570B384DB6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519911" y="2105096"/>
            <a:ext cx="5279306" cy="3959479"/>
          </a:xfrm>
          <a:prstGeom prst="rect">
            <a:avLst/>
          </a:prstGeom>
        </p:spPr>
      </p:pic>
    </p:spTree>
    <p:extLst>
      <p:ext uri="{BB962C8B-B14F-4D97-AF65-F5344CB8AC3E}">
        <p14:creationId xmlns:p14="http://schemas.microsoft.com/office/powerpoint/2010/main" val="2799556062"/>
      </p:ext>
    </p:extLst>
  </p:cSld>
  <p:clrMapOvr>
    <a:masterClrMapping/>
  </p:clrMapOvr>
  <mc:AlternateContent xmlns:mc="http://schemas.openxmlformats.org/markup-compatibility/2006" xmlns:p14="http://schemas.microsoft.com/office/powerpoint/2010/main">
    <mc:Choice Requires="p14">
      <p:transition spd="slow" p14:dur="2000" advTm="25327"/>
    </mc:Choice>
    <mc:Fallback xmlns="">
      <p:transition spd="slow" advTm="25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308B82-ED8D-4554-9B5A-533F560DCC85}"/>
              </a:ext>
            </a:extLst>
          </p:cNvPr>
          <p:cNvSpPr>
            <a:spLocks noChangeArrowheads="1"/>
          </p:cNvSpPr>
          <p:nvPr/>
        </p:nvSpPr>
        <p:spPr bwMode="auto">
          <a:xfrm>
            <a:off x="523875" y="216426"/>
            <a:ext cx="1143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dirty="0">
                <a:solidFill>
                  <a:srgbClr val="FFFF00"/>
                </a:solidFill>
                <a:latin typeface="Chiller" panose="04020404031007020602" pitchFamily="82" charset="0"/>
                <a:cs typeface="Arial" panose="020B0604020202020204" pitchFamily="34" charset="0"/>
              </a:rPr>
              <a:t>1.19.  COMMUNITY = Common Unity  </a:t>
            </a:r>
          </a:p>
        </p:txBody>
      </p:sp>
      <p:sp>
        <p:nvSpPr>
          <p:cNvPr id="5" name="Rectangle 4">
            <a:extLst>
              <a:ext uri="{FF2B5EF4-FFF2-40B4-BE49-F238E27FC236}">
                <a16:creationId xmlns:a16="http://schemas.microsoft.com/office/drawing/2014/main" id="{00A915B7-C0F6-4DF4-9877-FD516D27069B}"/>
              </a:ext>
            </a:extLst>
          </p:cNvPr>
          <p:cNvSpPr>
            <a:spLocks noChangeArrowheads="1"/>
          </p:cNvSpPr>
          <p:nvPr/>
        </p:nvSpPr>
        <p:spPr bwMode="auto">
          <a:xfrm>
            <a:off x="523875" y="1469796"/>
            <a:ext cx="3810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a:solidFill>
                  <a:srgbClr val="FFFFFF"/>
                </a:solidFill>
                <a:latin typeface="Chiller "/>
                <a:cs typeface="Arial" panose="020B0604020202020204" pitchFamily="34" charset="0"/>
              </a:rPr>
              <a:t>If we share: </a:t>
            </a:r>
          </a:p>
        </p:txBody>
      </p:sp>
      <p:sp>
        <p:nvSpPr>
          <p:cNvPr id="8196" name="Rectangle 8">
            <a:extLst>
              <a:ext uri="{FF2B5EF4-FFF2-40B4-BE49-F238E27FC236}">
                <a16:creationId xmlns:a16="http://schemas.microsoft.com/office/drawing/2014/main" id="{5C3F6F37-A147-4D3D-A812-9D4807859E26}"/>
              </a:ext>
            </a:extLst>
          </p:cNvPr>
          <p:cNvSpPr>
            <a:spLocks noChangeArrowheads="1"/>
          </p:cNvSpPr>
          <p:nvPr/>
        </p:nvSpPr>
        <p:spPr bwMode="auto">
          <a:xfrm>
            <a:off x="3952876" y="3427974"/>
            <a:ext cx="7072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a:solidFill>
                  <a:srgbClr val="FFFF00"/>
                </a:solidFill>
                <a:latin typeface="Chiller "/>
                <a:cs typeface="Arial" panose="020B0604020202020204" pitchFamily="34" charset="0"/>
              </a:rPr>
              <a:t>Understanding:</a:t>
            </a:r>
            <a:r>
              <a:rPr lang="en-US" altLang="en-US" sz="4800" b="1" dirty="0">
                <a:solidFill>
                  <a:srgbClr val="FFFFFF"/>
                </a:solidFill>
                <a:latin typeface="Chiller "/>
                <a:cs typeface="Arial" panose="020B0604020202020204" pitchFamily="34" charset="0"/>
              </a:rPr>
              <a:t>  	analyzing together</a:t>
            </a:r>
          </a:p>
        </p:txBody>
      </p:sp>
      <p:sp>
        <p:nvSpPr>
          <p:cNvPr id="8197" name="Rectangle 14">
            <a:extLst>
              <a:ext uri="{FF2B5EF4-FFF2-40B4-BE49-F238E27FC236}">
                <a16:creationId xmlns:a16="http://schemas.microsoft.com/office/drawing/2014/main" id="{71F0EB15-1D2B-45E3-97E1-8150B63534B0}"/>
              </a:ext>
            </a:extLst>
          </p:cNvPr>
          <p:cNvSpPr>
            <a:spLocks noChangeArrowheads="1"/>
          </p:cNvSpPr>
          <p:nvPr/>
        </p:nvSpPr>
        <p:spPr bwMode="auto">
          <a:xfrm>
            <a:off x="3767138" y="2355385"/>
            <a:ext cx="6000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800" b="1" dirty="0">
                <a:solidFill>
                  <a:srgbClr val="FFFF00"/>
                </a:solidFill>
                <a:latin typeface="Chiller "/>
                <a:cs typeface="Arial" panose="020B0604020202020204" pitchFamily="34" charset="0"/>
              </a:rPr>
              <a:t>Knowledge:</a:t>
            </a:r>
            <a:r>
              <a:rPr lang="en-GB" altLang="en-US" sz="4800" b="1" dirty="0">
                <a:solidFill>
                  <a:srgbClr val="FFFFFF"/>
                </a:solidFill>
                <a:latin typeface="Chiller "/>
                <a:cs typeface="Arial" panose="020B0604020202020204" pitchFamily="34" charset="0"/>
              </a:rPr>
              <a:t> 		learning together </a:t>
            </a:r>
            <a:endParaRPr lang="en-US" altLang="en-US" sz="4800" b="1" dirty="0">
              <a:solidFill>
                <a:srgbClr val="FFFFFF"/>
              </a:solidFill>
              <a:latin typeface="Chiller "/>
              <a:cs typeface="Arial" panose="020B0604020202020204" pitchFamily="34" charset="0"/>
            </a:endParaRPr>
          </a:p>
        </p:txBody>
      </p:sp>
      <p:sp>
        <p:nvSpPr>
          <p:cNvPr id="8198" name="Rectangle 15">
            <a:extLst>
              <a:ext uri="{FF2B5EF4-FFF2-40B4-BE49-F238E27FC236}">
                <a16:creationId xmlns:a16="http://schemas.microsoft.com/office/drawing/2014/main" id="{A1671D07-0715-4BDF-AB4C-731F923EF6B4}"/>
              </a:ext>
            </a:extLst>
          </p:cNvPr>
          <p:cNvSpPr>
            <a:spLocks noChangeArrowheads="1"/>
          </p:cNvSpPr>
          <p:nvPr/>
        </p:nvSpPr>
        <p:spPr bwMode="auto">
          <a:xfrm>
            <a:off x="4938714" y="4447996"/>
            <a:ext cx="63912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800" b="1" dirty="0">
                <a:solidFill>
                  <a:srgbClr val="FFFF00"/>
                </a:solidFill>
                <a:latin typeface="Chiller "/>
                <a:cs typeface="Arial" panose="020B0604020202020204" pitchFamily="34" charset="0"/>
              </a:rPr>
              <a:t>Beliefs:</a:t>
            </a:r>
            <a:r>
              <a:rPr lang="en-GB" altLang="en-US" sz="4800" b="1" dirty="0">
                <a:solidFill>
                  <a:srgbClr val="FFFFFF"/>
                </a:solidFill>
                <a:latin typeface="Chiller "/>
                <a:cs typeface="Arial" panose="020B0604020202020204" pitchFamily="34" charset="0"/>
              </a:rPr>
              <a:t>  	      </a:t>
            </a:r>
            <a:r>
              <a:rPr lang="en-US" altLang="en-US" sz="4800" b="1" dirty="0">
                <a:solidFill>
                  <a:srgbClr val="FFFFFF"/>
                </a:solidFill>
                <a:latin typeface="Chiller "/>
                <a:cs typeface="Arial" panose="020B0604020202020204" pitchFamily="34" charset="0"/>
              </a:rPr>
              <a:t>thinking together</a:t>
            </a:r>
          </a:p>
          <a:p>
            <a:pPr eaLnBrk="1" hangingPunct="1"/>
            <a:r>
              <a:rPr lang="en-GB" altLang="en-US" sz="2400" b="1" dirty="0">
                <a:solidFill>
                  <a:srgbClr val="FFFFFF"/>
                </a:solidFill>
                <a:cs typeface="Arial" panose="020B0604020202020204" pitchFamily="34" charset="0"/>
              </a:rPr>
              <a:t> </a:t>
            </a:r>
            <a:endParaRPr lang="en-US" altLang="en-US" sz="2400" b="1" dirty="0">
              <a:solidFill>
                <a:srgbClr val="FFFFFF"/>
              </a:solidFill>
              <a:cs typeface="Arial" panose="020B0604020202020204" pitchFamily="34" charset="0"/>
            </a:endParaRPr>
          </a:p>
        </p:txBody>
      </p:sp>
      <p:sp>
        <p:nvSpPr>
          <p:cNvPr id="8199" name="Rectangle 16">
            <a:extLst>
              <a:ext uri="{FF2B5EF4-FFF2-40B4-BE49-F238E27FC236}">
                <a16:creationId xmlns:a16="http://schemas.microsoft.com/office/drawing/2014/main" id="{61DFEF6A-C54F-40E8-B2C1-34EA99501DDA}"/>
              </a:ext>
            </a:extLst>
          </p:cNvPr>
          <p:cNvSpPr>
            <a:spLocks noChangeArrowheads="1"/>
          </p:cNvSpPr>
          <p:nvPr/>
        </p:nvSpPr>
        <p:spPr bwMode="auto">
          <a:xfrm>
            <a:off x="3309938" y="1496287"/>
            <a:ext cx="6572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4800" b="1" dirty="0">
                <a:solidFill>
                  <a:srgbClr val="FFFF00"/>
                </a:solidFill>
                <a:latin typeface="Chiller "/>
                <a:cs typeface="Arial" panose="020B0604020202020204" pitchFamily="34" charset="0"/>
              </a:rPr>
              <a:t>Experience</a:t>
            </a:r>
            <a:r>
              <a:rPr lang="en-GB" altLang="en-US" sz="4800" b="1" dirty="0">
                <a:solidFill>
                  <a:srgbClr val="FFFFFF"/>
                </a:solidFill>
                <a:latin typeface="Chiller "/>
                <a:cs typeface="Arial" panose="020B0604020202020204" pitchFamily="34" charset="0"/>
              </a:rPr>
              <a:t> </a:t>
            </a:r>
            <a:r>
              <a:rPr lang="en-GB" altLang="en-US" sz="4800" b="1" dirty="0">
                <a:solidFill>
                  <a:srgbClr val="FFFF00"/>
                </a:solidFill>
                <a:latin typeface="Chiller "/>
                <a:cs typeface="Arial" panose="020B0604020202020204" pitchFamily="34" charset="0"/>
              </a:rPr>
              <a:t>:</a:t>
            </a:r>
            <a:r>
              <a:rPr lang="en-GB" altLang="en-US" sz="4800" b="1" dirty="0">
                <a:solidFill>
                  <a:srgbClr val="FFFFFF"/>
                </a:solidFill>
                <a:latin typeface="Chiller "/>
                <a:cs typeface="Arial" panose="020B0604020202020204" pitchFamily="34" charset="0"/>
              </a:rPr>
              <a:t> 	living together</a:t>
            </a:r>
            <a:endParaRPr lang="en-US" altLang="en-US" sz="4800" b="1" dirty="0">
              <a:solidFill>
                <a:srgbClr val="FFFFFF"/>
              </a:solidFill>
              <a:latin typeface="Chiller "/>
              <a:cs typeface="Arial" panose="020B0604020202020204" pitchFamily="34" charset="0"/>
            </a:endParaRPr>
          </a:p>
        </p:txBody>
      </p:sp>
      <p:sp>
        <p:nvSpPr>
          <p:cNvPr id="8200" name="Rectangle 17">
            <a:extLst>
              <a:ext uri="{FF2B5EF4-FFF2-40B4-BE49-F238E27FC236}">
                <a16:creationId xmlns:a16="http://schemas.microsoft.com/office/drawing/2014/main" id="{985F342C-14C6-4C4C-B493-E83C565C12B4}"/>
              </a:ext>
            </a:extLst>
          </p:cNvPr>
          <p:cNvSpPr>
            <a:spLocks noChangeArrowheads="1"/>
          </p:cNvSpPr>
          <p:nvPr/>
        </p:nvSpPr>
        <p:spPr bwMode="auto">
          <a:xfrm>
            <a:off x="5877720" y="5648325"/>
            <a:ext cx="54489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a:solidFill>
                  <a:srgbClr val="FFFF00"/>
                </a:solidFill>
                <a:latin typeface="Chiller "/>
                <a:cs typeface="Arial" panose="020B0604020202020204" pitchFamily="34" charset="0"/>
              </a:rPr>
              <a:t>Attitudes: 	</a:t>
            </a:r>
            <a:r>
              <a:rPr lang="en-US" altLang="en-US" sz="4800" b="1" dirty="0">
                <a:solidFill>
                  <a:srgbClr val="FFFFFF"/>
                </a:solidFill>
                <a:latin typeface="Chiller "/>
                <a:cs typeface="Arial" panose="020B0604020202020204" pitchFamily="34" charset="0"/>
              </a:rPr>
              <a:t>behave the same</a:t>
            </a:r>
            <a:endParaRPr lang="en-US" altLang="en-US" sz="4800" dirty="0">
              <a:latin typeface="Chiller "/>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775"/>
    </mc:Choice>
    <mc:Fallback xmlns="">
      <p:transition spd="slow" advTm="2777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196" grpId="0"/>
      <p:bldP spid="8197" grpId="0"/>
      <p:bldP spid="8198" grpId="0"/>
      <p:bldP spid="82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E0B29E59-7C61-4363-92B1-6F304D8D95DF}"/>
              </a:ext>
            </a:extLst>
          </p:cNvPr>
          <p:cNvSpPr>
            <a:spLocks noChangeArrowheads="1"/>
          </p:cNvSpPr>
          <p:nvPr/>
        </p:nvSpPr>
        <p:spPr bwMode="auto">
          <a:xfrm>
            <a:off x="2952750" y="5703888"/>
            <a:ext cx="6858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b="1">
              <a:latin typeface="Constantia" panose="02030602050306030303" pitchFamily="18" charset="0"/>
            </a:endParaRPr>
          </a:p>
          <a:p>
            <a:pPr eaLnBrk="1" hangingPunct="1"/>
            <a:endParaRPr lang="en-US" altLang="en-US" b="1">
              <a:latin typeface="Constantia" panose="02030602050306030303" pitchFamily="18" charset="0"/>
            </a:endParaRPr>
          </a:p>
          <a:p>
            <a:pPr eaLnBrk="1" hangingPunct="1"/>
            <a:endParaRPr lang="en-US" altLang="en-US" b="1">
              <a:latin typeface="Constantia" panose="02030602050306030303" pitchFamily="18" charset="0"/>
            </a:endParaRPr>
          </a:p>
          <a:p>
            <a:pPr eaLnBrk="1" hangingPunct="1"/>
            <a:endParaRPr lang="en-US" altLang="en-US" b="1">
              <a:latin typeface="Constantia" panose="02030602050306030303" pitchFamily="18" charset="0"/>
            </a:endParaRPr>
          </a:p>
          <a:p>
            <a:pPr eaLnBrk="1" hangingPunct="1"/>
            <a:endParaRPr lang="en-US" altLang="en-US" b="1">
              <a:latin typeface="Constantia" panose="02030602050306030303" pitchFamily="18" charset="0"/>
            </a:endParaRPr>
          </a:p>
        </p:txBody>
      </p:sp>
      <p:sp>
        <p:nvSpPr>
          <p:cNvPr id="16387" name="Rectangle 4">
            <a:extLst>
              <a:ext uri="{FF2B5EF4-FFF2-40B4-BE49-F238E27FC236}">
                <a16:creationId xmlns:a16="http://schemas.microsoft.com/office/drawing/2014/main" id="{1DCAD0E6-71BB-4074-980B-DEFB208AA648}"/>
              </a:ext>
            </a:extLst>
          </p:cNvPr>
          <p:cNvSpPr>
            <a:spLocks noChangeArrowheads="1"/>
          </p:cNvSpPr>
          <p:nvPr/>
        </p:nvSpPr>
        <p:spPr bwMode="auto">
          <a:xfrm>
            <a:off x="73708" y="275520"/>
            <a:ext cx="122588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200" b="1" dirty="0">
                <a:solidFill>
                  <a:srgbClr val="FFFF00"/>
                </a:solidFill>
                <a:latin typeface="Chiller" panose="04020404031007020602" pitchFamily="82" charset="0"/>
                <a:cs typeface="Arial" panose="020B0604020202020204" pitchFamily="34" charset="0"/>
              </a:rPr>
              <a:t>1.20.    What is COMMUNITY HEALTH</a:t>
            </a:r>
          </a:p>
          <a:p>
            <a:pPr eaLnBrk="1" hangingPunct="1"/>
            <a:r>
              <a:rPr lang="en-US" altLang="en-US" sz="6000" b="1" dirty="0">
                <a:latin typeface="Chiller" panose="04020404031007020602" pitchFamily="82" charset="0"/>
                <a:cs typeface="Arial" panose="020B0604020202020204" pitchFamily="34" charset="0"/>
              </a:rPr>
              <a:t>    A community that can: </a:t>
            </a:r>
          </a:p>
          <a:p>
            <a:pPr eaLnBrk="1" hangingPunct="1"/>
            <a:r>
              <a:rPr lang="en-US" altLang="en-US" sz="3600" b="1" dirty="0">
                <a:cs typeface="Arial" panose="020B0604020202020204" pitchFamily="34" charset="0"/>
              </a:rPr>
              <a:t>			</a:t>
            </a:r>
            <a:endParaRPr lang="en-US" altLang="en-US" sz="3600" dirty="0">
              <a:cs typeface="Arial" panose="020B0604020202020204" pitchFamily="34" charset="0"/>
            </a:endParaRPr>
          </a:p>
        </p:txBody>
      </p:sp>
      <p:sp>
        <p:nvSpPr>
          <p:cNvPr id="7" name="Rectangle 6">
            <a:extLst>
              <a:ext uri="{FF2B5EF4-FFF2-40B4-BE49-F238E27FC236}">
                <a16:creationId xmlns:a16="http://schemas.microsoft.com/office/drawing/2014/main" id="{6F05F0FB-202D-4EF1-B72C-FF3BA3206B3F}"/>
              </a:ext>
            </a:extLst>
          </p:cNvPr>
          <p:cNvSpPr>
            <a:spLocks noChangeArrowheads="1"/>
          </p:cNvSpPr>
          <p:nvPr/>
        </p:nvSpPr>
        <p:spPr bwMode="auto">
          <a:xfrm>
            <a:off x="2452688" y="2501785"/>
            <a:ext cx="7500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4800" b="1" dirty="0">
                <a:latin typeface="Chiller "/>
                <a:cs typeface="Arial" panose="020B0604020202020204" pitchFamily="34" charset="0"/>
              </a:rPr>
              <a:t> </a:t>
            </a:r>
            <a:r>
              <a:rPr lang="en-US" altLang="en-US" sz="2400" b="1" dirty="0">
                <a:cs typeface="Arial" panose="020B0604020202020204" pitchFamily="34" charset="0"/>
              </a:rPr>
              <a:t>	</a:t>
            </a:r>
            <a:r>
              <a:rPr lang="en-US" altLang="en-US" sz="4800" b="1" dirty="0">
                <a:latin typeface="Chiller "/>
                <a:cs typeface="Arial" panose="020B0604020202020204" pitchFamily="34" charset="0"/>
              </a:rPr>
              <a:t>manage its own hygiene and sanitation </a:t>
            </a:r>
          </a:p>
        </p:txBody>
      </p:sp>
      <p:sp>
        <p:nvSpPr>
          <p:cNvPr id="8" name="Rectangle 7">
            <a:extLst>
              <a:ext uri="{FF2B5EF4-FFF2-40B4-BE49-F238E27FC236}">
                <a16:creationId xmlns:a16="http://schemas.microsoft.com/office/drawing/2014/main" id="{51ABD8E3-558D-482F-88B3-626A18669FB1}"/>
              </a:ext>
            </a:extLst>
          </p:cNvPr>
          <p:cNvSpPr>
            <a:spLocks noChangeArrowheads="1"/>
          </p:cNvSpPr>
          <p:nvPr/>
        </p:nvSpPr>
        <p:spPr bwMode="auto">
          <a:xfrm>
            <a:off x="2386246" y="3300413"/>
            <a:ext cx="8582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4800" b="1" dirty="0">
                <a:latin typeface="Chiller "/>
                <a:cs typeface="Arial" panose="020B0604020202020204" pitchFamily="34" charset="0"/>
              </a:rPr>
              <a:t> </a:t>
            </a:r>
            <a:r>
              <a:rPr lang="en-US" altLang="en-US" sz="2400" b="1" dirty="0">
                <a:cs typeface="Arial" panose="020B0604020202020204" pitchFamily="34" charset="0"/>
              </a:rPr>
              <a:t>	</a:t>
            </a:r>
            <a:r>
              <a:rPr lang="en-US" altLang="en-US" sz="4800" b="1" dirty="0">
                <a:latin typeface="Chiller "/>
                <a:cs typeface="Arial" panose="020B0604020202020204" pitchFamily="34" charset="0"/>
              </a:rPr>
              <a:t>thereby controlling all preventable diseases </a:t>
            </a:r>
          </a:p>
        </p:txBody>
      </p:sp>
      <p:sp>
        <p:nvSpPr>
          <p:cNvPr id="9" name="Rectangle 8">
            <a:extLst>
              <a:ext uri="{FF2B5EF4-FFF2-40B4-BE49-F238E27FC236}">
                <a16:creationId xmlns:a16="http://schemas.microsoft.com/office/drawing/2014/main" id="{45BC13C2-8688-4B0C-B6D6-897CD23A1D90}"/>
              </a:ext>
            </a:extLst>
          </p:cNvPr>
          <p:cNvSpPr>
            <a:spLocks noChangeArrowheads="1"/>
          </p:cNvSpPr>
          <p:nvPr/>
        </p:nvSpPr>
        <p:spPr bwMode="auto">
          <a:xfrm>
            <a:off x="1893321" y="4164581"/>
            <a:ext cx="57999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buFont typeface="Arial" panose="020B0604020202020204" pitchFamily="34" charset="0"/>
              <a:buChar char="•"/>
            </a:pPr>
            <a:r>
              <a:rPr lang="en-US" altLang="en-US" sz="4800" b="1" dirty="0">
                <a:latin typeface="Chiller "/>
                <a:cs typeface="Arial" panose="020B0604020202020204" pitchFamily="34" charset="0"/>
              </a:rPr>
              <a:t> 	 supporting the vulnerable</a:t>
            </a:r>
          </a:p>
        </p:txBody>
      </p:sp>
      <p:sp>
        <p:nvSpPr>
          <p:cNvPr id="10" name="Rectangle 9">
            <a:extLst>
              <a:ext uri="{FF2B5EF4-FFF2-40B4-BE49-F238E27FC236}">
                <a16:creationId xmlns:a16="http://schemas.microsoft.com/office/drawing/2014/main" id="{A3D67144-5CFC-48B7-83F1-332EDC3F4270}"/>
              </a:ext>
            </a:extLst>
          </p:cNvPr>
          <p:cNvSpPr>
            <a:spLocks noChangeArrowheads="1"/>
          </p:cNvSpPr>
          <p:nvPr/>
        </p:nvSpPr>
        <p:spPr bwMode="auto">
          <a:xfrm>
            <a:off x="2381250" y="5174394"/>
            <a:ext cx="87772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4800" b="1" dirty="0">
                <a:latin typeface="Chiller "/>
                <a:cs typeface="Arial" panose="020B0604020202020204" pitchFamily="34" charset="0"/>
              </a:rPr>
              <a:t> </a:t>
            </a:r>
            <a:r>
              <a:rPr lang="en-US" altLang="en-US" sz="2400" b="1" dirty="0">
                <a:cs typeface="Arial" panose="020B0604020202020204" pitchFamily="34" charset="0"/>
              </a:rPr>
              <a:t>	</a:t>
            </a:r>
            <a:r>
              <a:rPr lang="en-US" altLang="en-US" sz="4800" b="1" dirty="0">
                <a:latin typeface="Chiller "/>
                <a:cs typeface="Arial" panose="020B0604020202020204" pitchFamily="34" charset="0"/>
              </a:rPr>
              <a:t>ensuring a  healthy  and safe environment </a:t>
            </a:r>
            <a:endParaRPr lang="en-US" altLang="en-US" sz="4800" dirty="0">
              <a:latin typeface="Chiller "/>
              <a:cs typeface="Arial" panose="020B0604020202020204" pitchFamily="34" charset="0"/>
            </a:endParaRPr>
          </a:p>
          <a:p>
            <a:pPr eaLnBrk="1" hangingPunct="1"/>
            <a:endParaRPr lang="en-US" altLang="en-US" sz="2400" b="1" dirty="0">
              <a:cs typeface="Arial" panose="020B0604020202020204" pitchFamily="34" charset="0"/>
            </a:endParaRPr>
          </a:p>
          <a:p>
            <a:pPr eaLnBrk="1" hangingPunct="1"/>
            <a:endParaRPr lang="en-US" altLang="en-US" sz="2400" b="1" dirty="0">
              <a:cs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4311"/>
    </mc:Choice>
    <mc:Fallback xmlns="">
      <p:transition spd="slow" advTm="15431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8C112D-1517-4827-88B5-46846299AC8E}"/>
              </a:ext>
            </a:extLst>
          </p:cNvPr>
          <p:cNvSpPr txBox="1"/>
          <p:nvPr/>
        </p:nvSpPr>
        <p:spPr>
          <a:xfrm>
            <a:off x="731520" y="414635"/>
            <a:ext cx="11269980" cy="1200329"/>
          </a:xfrm>
          <a:prstGeom prst="rect">
            <a:avLst/>
          </a:prstGeom>
          <a:noFill/>
        </p:spPr>
        <p:txBody>
          <a:bodyPr wrap="square">
            <a:spAutoFit/>
          </a:bodyPr>
          <a:lstStyle/>
          <a:p>
            <a:r>
              <a:rPr lang="en-GB" sz="7200" b="1" dirty="0">
                <a:solidFill>
                  <a:srgbClr val="FFFF00"/>
                </a:solidFill>
                <a:latin typeface="Chiller "/>
              </a:rPr>
              <a:t>1.21. What is the difference?</a:t>
            </a:r>
            <a:endParaRPr lang="en-GB" sz="7200" dirty="0"/>
          </a:p>
        </p:txBody>
      </p:sp>
      <p:sp>
        <p:nvSpPr>
          <p:cNvPr id="5" name="TextBox 4">
            <a:extLst>
              <a:ext uri="{FF2B5EF4-FFF2-40B4-BE49-F238E27FC236}">
                <a16:creationId xmlns:a16="http://schemas.microsoft.com/office/drawing/2014/main" id="{F2A06B59-B46A-4033-8081-B8FE79ABE0C3}"/>
              </a:ext>
            </a:extLst>
          </p:cNvPr>
          <p:cNvSpPr txBox="1"/>
          <p:nvPr/>
        </p:nvSpPr>
        <p:spPr>
          <a:xfrm>
            <a:off x="365760" y="1813560"/>
            <a:ext cx="11460480" cy="6247864"/>
          </a:xfrm>
          <a:prstGeom prst="rect">
            <a:avLst/>
          </a:prstGeom>
          <a:noFill/>
        </p:spPr>
        <p:txBody>
          <a:bodyPr wrap="square" rtlCol="0">
            <a:spAutoFit/>
          </a:bodyPr>
          <a:lstStyle/>
          <a:p>
            <a:r>
              <a:rPr lang="en-GB" sz="4800" dirty="0">
                <a:latin typeface="Chiller "/>
                <a:cs typeface="Arial" panose="020B0604020202020204" pitchFamily="34" charset="0"/>
              </a:rPr>
              <a:t>Gathering  of people:   ad hoc collection of people </a:t>
            </a:r>
          </a:p>
          <a:p>
            <a:endParaRPr lang="en-GB" sz="4800" dirty="0">
              <a:latin typeface="Chiller "/>
              <a:cs typeface="Arial" panose="020B0604020202020204" pitchFamily="34" charset="0"/>
            </a:endParaRPr>
          </a:p>
          <a:p>
            <a:r>
              <a:rPr lang="en-GB" sz="4800" dirty="0">
                <a:latin typeface="Chiller "/>
                <a:cs typeface="Arial" panose="020B0604020202020204" pitchFamily="34" charset="0"/>
              </a:rPr>
              <a:t>Group of people:          some common interest </a:t>
            </a:r>
          </a:p>
          <a:p>
            <a:endParaRPr lang="en-GB" sz="4800" dirty="0">
              <a:latin typeface="Chiller "/>
              <a:cs typeface="Arial" panose="020B0604020202020204" pitchFamily="34" charset="0"/>
            </a:endParaRPr>
          </a:p>
          <a:p>
            <a:r>
              <a:rPr lang="en-GB" sz="4800" dirty="0">
                <a:latin typeface="Chiller "/>
                <a:cs typeface="Arial" panose="020B0604020202020204" pitchFamily="34" charset="0"/>
              </a:rPr>
              <a:t>Club of  members:  identifiable, registered and regular group</a:t>
            </a:r>
          </a:p>
          <a:p>
            <a:endParaRPr lang="en-GB" sz="4800" dirty="0">
              <a:latin typeface="Chiller "/>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886039"/>
      </p:ext>
    </p:extLst>
  </p:cSld>
  <p:clrMapOvr>
    <a:masterClrMapping/>
  </p:clrMapOvr>
  <mc:AlternateContent xmlns:mc="http://schemas.openxmlformats.org/markup-compatibility/2006" xmlns:p14="http://schemas.microsoft.com/office/powerpoint/2010/main">
    <mc:Choice Requires="p14">
      <p:transition spd="slow" p14:dur="2000" advTm="78863"/>
    </mc:Choice>
    <mc:Fallback xmlns="">
      <p:transition spd="slow" advTm="788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1F5ACC-3779-4F46-9FAE-2A2F14039DEA}"/>
              </a:ext>
            </a:extLst>
          </p:cNvPr>
          <p:cNvSpPr txBox="1"/>
          <p:nvPr/>
        </p:nvSpPr>
        <p:spPr>
          <a:xfrm>
            <a:off x="899160" y="277475"/>
            <a:ext cx="9464040" cy="2308324"/>
          </a:xfrm>
          <a:prstGeom prst="rect">
            <a:avLst/>
          </a:prstGeom>
          <a:noFill/>
        </p:spPr>
        <p:txBody>
          <a:bodyPr wrap="square">
            <a:spAutoFit/>
          </a:bodyPr>
          <a:lstStyle/>
          <a:p>
            <a:pPr algn="ctr"/>
            <a:r>
              <a:rPr lang="en-GB" sz="7200" b="1" dirty="0">
                <a:solidFill>
                  <a:srgbClr val="FFFF00"/>
                </a:solidFill>
                <a:latin typeface="Chiller "/>
              </a:rPr>
              <a:t>1. 22.     Definition of a  </a:t>
            </a:r>
          </a:p>
          <a:p>
            <a:pPr algn="ctr"/>
            <a:r>
              <a:rPr lang="en-GB" sz="7200" b="1" dirty="0">
                <a:solidFill>
                  <a:srgbClr val="FFFF00"/>
                </a:solidFill>
                <a:latin typeface="Chiller "/>
              </a:rPr>
              <a:t> Community Health Club?</a:t>
            </a:r>
            <a:endParaRPr lang="en-GB" sz="7200" dirty="0"/>
          </a:p>
        </p:txBody>
      </p:sp>
      <p:sp>
        <p:nvSpPr>
          <p:cNvPr id="5" name="TextBox 4">
            <a:extLst>
              <a:ext uri="{FF2B5EF4-FFF2-40B4-BE49-F238E27FC236}">
                <a16:creationId xmlns:a16="http://schemas.microsoft.com/office/drawing/2014/main" id="{2421AEE0-CD00-4F0F-A544-A4748CD5DD68}"/>
              </a:ext>
            </a:extLst>
          </p:cNvPr>
          <p:cNvSpPr txBox="1"/>
          <p:nvPr/>
        </p:nvSpPr>
        <p:spPr>
          <a:xfrm>
            <a:off x="385763" y="2887207"/>
            <a:ext cx="11227117" cy="3323987"/>
          </a:xfrm>
          <a:prstGeom prst="rect">
            <a:avLst/>
          </a:prstGeom>
          <a:noFill/>
        </p:spPr>
        <p:txBody>
          <a:bodyPr wrap="square">
            <a:spAutoFit/>
          </a:bodyPr>
          <a:lstStyle/>
          <a:p>
            <a:pPr algn="ctr">
              <a:lnSpc>
                <a:spcPct val="150000"/>
              </a:lnSpc>
            </a:pPr>
            <a:r>
              <a:rPr lang="en-GB" sz="4800" b="0" i="0" dirty="0">
                <a:effectLst/>
                <a:latin typeface="Chiller "/>
                <a:cs typeface="Arial" panose="020B0604020202020204" pitchFamily="34" charset="0"/>
              </a:rPr>
              <a:t>A Community Health  Club is a voluntary group of registered members who are responsible for improving public health  standards and living conditions in the village.</a:t>
            </a:r>
          </a:p>
        </p:txBody>
      </p:sp>
    </p:spTree>
    <p:extLst>
      <p:ext uri="{BB962C8B-B14F-4D97-AF65-F5344CB8AC3E}">
        <p14:creationId xmlns:p14="http://schemas.microsoft.com/office/powerpoint/2010/main" val="2138283134"/>
      </p:ext>
    </p:extLst>
  </p:cSld>
  <p:clrMapOvr>
    <a:masterClrMapping/>
  </p:clrMapOvr>
  <mc:AlternateContent xmlns:mc="http://schemas.openxmlformats.org/markup-compatibility/2006" xmlns:p14="http://schemas.microsoft.com/office/powerpoint/2010/main">
    <mc:Choice Requires="p14">
      <p:transition spd="slow" p14:dur="2000" advTm="13323"/>
    </mc:Choice>
    <mc:Fallback xmlns="">
      <p:transition spd="slow" advTm="133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BC852-DEFE-47C5-8B15-6DD10555F53F}"/>
              </a:ext>
            </a:extLst>
          </p:cNvPr>
          <p:cNvSpPr txBox="1"/>
          <p:nvPr/>
        </p:nvSpPr>
        <p:spPr>
          <a:xfrm>
            <a:off x="783028" y="0"/>
            <a:ext cx="9947564" cy="1200329"/>
          </a:xfrm>
          <a:prstGeom prst="rect">
            <a:avLst/>
          </a:prstGeom>
          <a:noFill/>
        </p:spPr>
        <p:txBody>
          <a:bodyPr wrap="square" rtlCol="0">
            <a:spAutoFit/>
          </a:bodyPr>
          <a:lstStyle/>
          <a:p>
            <a:r>
              <a:rPr lang="en-ZA" sz="7200" b="1" dirty="0">
                <a:solidFill>
                  <a:srgbClr val="FFFF00"/>
                </a:solidFill>
                <a:latin typeface="Chiller" panose="04020404031007020602" pitchFamily="82" charset="0"/>
              </a:rPr>
              <a:t>1.23. Vocabulary 1</a:t>
            </a:r>
          </a:p>
        </p:txBody>
      </p:sp>
      <p:sp>
        <p:nvSpPr>
          <p:cNvPr id="5" name="TextBox 4">
            <a:extLst>
              <a:ext uri="{FF2B5EF4-FFF2-40B4-BE49-F238E27FC236}">
                <a16:creationId xmlns:a16="http://schemas.microsoft.com/office/drawing/2014/main" id="{6F004C39-6317-4C4D-86B7-D745B697A646}"/>
              </a:ext>
            </a:extLst>
          </p:cNvPr>
          <p:cNvSpPr txBox="1"/>
          <p:nvPr/>
        </p:nvSpPr>
        <p:spPr>
          <a:xfrm>
            <a:off x="783028" y="1988446"/>
            <a:ext cx="11177030" cy="3901837"/>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Community: </a:t>
            </a:r>
            <a:r>
              <a:rPr lang="en-US" sz="2400" dirty="0">
                <a:latin typeface="Arial" panose="020B0604020202020204" pitchFamily="34" charset="0"/>
                <a:cs typeface="Arial" panose="020B0604020202020204" pitchFamily="34" charset="0"/>
              </a:rPr>
              <a:t>people living in the same location and sharing a common vision</a:t>
            </a:r>
            <a:r>
              <a:rPr lang="en-US" sz="2400" b="1"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pPr>
              <a:lnSpc>
                <a:spcPct val="150000"/>
              </a:lnSpc>
            </a:pPr>
            <a:r>
              <a:rPr lang="en-US" sz="2400" b="1" dirty="0">
                <a:latin typeface="Arial" panose="020B0604020202020204" pitchFamily="34" charset="0"/>
                <a:cs typeface="Arial" panose="020B0604020202020204" pitchFamily="34" charset="0"/>
              </a:rPr>
              <a:t>‘community’: </a:t>
            </a:r>
            <a:r>
              <a:rPr lang="en-US" sz="2400" dirty="0">
                <a:latin typeface="Arial" panose="020B0604020202020204" pitchFamily="34" charset="0"/>
                <a:cs typeface="Arial" panose="020B0604020202020204" pitchFamily="34" charset="0"/>
              </a:rPr>
              <a:t>people living in the same geographical location</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Common Unity</a:t>
            </a:r>
            <a:r>
              <a:rPr lang="en-ZA" sz="2400" dirty="0">
                <a:latin typeface="Arial" panose="020B0604020202020204" pitchFamily="34" charset="0"/>
                <a:cs typeface="Arial" panose="020B0604020202020204" pitchFamily="34" charset="0"/>
              </a:rPr>
              <a:t> – share common vision for the area</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Critical mass – </a:t>
            </a:r>
            <a:r>
              <a:rPr lang="en-ZA" sz="2400" dirty="0">
                <a:latin typeface="Arial" panose="020B0604020202020204" pitchFamily="34" charset="0"/>
                <a:cs typeface="Arial" panose="020B0604020202020204" pitchFamily="34" charset="0"/>
              </a:rPr>
              <a:t>the larger proportion of a population</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Dysfunctional</a:t>
            </a:r>
            <a:r>
              <a:rPr lang="en-ZA" sz="2400" dirty="0">
                <a:latin typeface="Arial" panose="020B0604020202020204" pitchFamily="34" charset="0"/>
                <a:cs typeface="Arial" panose="020B0604020202020204" pitchFamily="34" charset="0"/>
              </a:rPr>
              <a:t> – inability to manage without assistance</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Focal Person</a:t>
            </a:r>
            <a:r>
              <a:rPr lang="en-ZA" sz="2400" dirty="0">
                <a:latin typeface="Arial" panose="020B0604020202020204" pitchFamily="34" charset="0"/>
                <a:cs typeface="Arial" panose="020B0604020202020204" pitchFamily="34" charset="0"/>
              </a:rPr>
              <a:t> – the most networked person in a community </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Friends</a:t>
            </a:r>
            <a:r>
              <a:rPr lang="en-ZA" sz="2400" dirty="0">
                <a:latin typeface="Arial" panose="020B0604020202020204" pitchFamily="34" charset="0"/>
                <a:cs typeface="Arial" panose="020B0604020202020204" pitchFamily="34" charset="0"/>
              </a:rPr>
              <a:t> – those people who you meet most weeks</a:t>
            </a:r>
            <a:endParaRPr lang="en-GB"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97793881"/>
      </p:ext>
    </p:extLst>
  </p:cSld>
  <p:clrMapOvr>
    <a:masterClrMapping/>
  </p:clrMapOvr>
  <mc:AlternateContent xmlns:mc="http://schemas.openxmlformats.org/markup-compatibility/2006" xmlns:p14="http://schemas.microsoft.com/office/powerpoint/2010/main">
    <mc:Choice Requires="p14">
      <p:transition spd="slow" p14:dur="2000" advTm="49303"/>
    </mc:Choice>
    <mc:Fallback xmlns="">
      <p:transition spd="slow" advTm="493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7E443-8BB8-4856-8621-AD34E2B05D11}"/>
              </a:ext>
            </a:extLst>
          </p:cNvPr>
          <p:cNvSpPr txBox="1"/>
          <p:nvPr/>
        </p:nvSpPr>
        <p:spPr>
          <a:xfrm>
            <a:off x="933951" y="381471"/>
            <a:ext cx="10765256" cy="1200329"/>
          </a:xfrm>
          <a:prstGeom prst="rect">
            <a:avLst/>
          </a:prstGeom>
          <a:noFill/>
        </p:spPr>
        <p:txBody>
          <a:bodyPr wrap="square">
            <a:spAutoFit/>
          </a:bodyPr>
          <a:lstStyle/>
          <a:p>
            <a:r>
              <a:rPr lang="en-ZA" sz="7200" b="1" dirty="0">
                <a:solidFill>
                  <a:srgbClr val="FFFF00"/>
                </a:solidFill>
                <a:latin typeface="Chiller" panose="04020404031007020602" pitchFamily="82" charset="0"/>
              </a:rPr>
              <a:t>1.24. Vocabulary 2</a:t>
            </a:r>
          </a:p>
        </p:txBody>
      </p:sp>
      <p:sp>
        <p:nvSpPr>
          <p:cNvPr id="5" name="TextBox 4">
            <a:extLst>
              <a:ext uri="{FF2B5EF4-FFF2-40B4-BE49-F238E27FC236}">
                <a16:creationId xmlns:a16="http://schemas.microsoft.com/office/drawing/2014/main" id="{A7F2B9B2-6A41-4A53-B8F9-BB83F0017B2B}"/>
              </a:ext>
            </a:extLst>
          </p:cNvPr>
          <p:cNvSpPr txBox="1"/>
          <p:nvPr/>
        </p:nvSpPr>
        <p:spPr>
          <a:xfrm>
            <a:off x="713372" y="1974527"/>
            <a:ext cx="10765256" cy="3901837"/>
          </a:xfrm>
          <a:prstGeom prst="rect">
            <a:avLst/>
          </a:prstGeom>
          <a:noFill/>
        </p:spPr>
        <p:txBody>
          <a:bodyPr wrap="square">
            <a:spAutoFit/>
          </a:bodyPr>
          <a:lstStyle/>
          <a:p>
            <a:pPr>
              <a:lnSpc>
                <a:spcPct val="150000"/>
              </a:lnSpc>
            </a:pPr>
            <a:r>
              <a:rPr lang="en-ZA" sz="2400" b="1" dirty="0">
                <a:latin typeface="Arial" panose="020B0604020202020204" pitchFamily="34" charset="0"/>
                <a:cs typeface="Arial" panose="020B0604020202020204" pitchFamily="34" charset="0"/>
              </a:rPr>
              <a:t>Functional </a:t>
            </a:r>
            <a:r>
              <a:rPr lang="en-ZA" sz="2400" dirty="0">
                <a:latin typeface="Arial" panose="020B0604020202020204" pitchFamily="34" charset="0"/>
                <a:cs typeface="Arial" panose="020B0604020202020204" pitchFamily="34" charset="0"/>
              </a:rPr>
              <a:t>– ability to manage without assistance</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Fundamental Need</a:t>
            </a:r>
            <a:r>
              <a:rPr lang="en-ZA" sz="2400" dirty="0">
                <a:latin typeface="Arial" panose="020B0604020202020204" pitchFamily="34" charset="0"/>
                <a:cs typeface="Arial" panose="020B0604020202020204" pitchFamily="34" charset="0"/>
              </a:rPr>
              <a:t> - a basic priority in our lives</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Interaction</a:t>
            </a:r>
            <a:r>
              <a:rPr lang="en-ZA" sz="2400" dirty="0">
                <a:latin typeface="Arial" panose="020B0604020202020204" pitchFamily="34" charset="0"/>
                <a:cs typeface="Arial" panose="020B0604020202020204" pitchFamily="34" charset="0"/>
              </a:rPr>
              <a:t> – meeting or activity between people</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Homogenous – </a:t>
            </a:r>
            <a:r>
              <a:rPr lang="en-ZA" sz="2400" dirty="0">
                <a:latin typeface="Arial" panose="020B0604020202020204" pitchFamily="34" charset="0"/>
                <a:cs typeface="Arial" panose="020B0604020202020204" pitchFamily="34" charset="0"/>
              </a:rPr>
              <a:t>similar in culture, class and education level</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Social Network</a:t>
            </a:r>
            <a:r>
              <a:rPr lang="en-ZA" sz="2400" dirty="0">
                <a:latin typeface="Arial" panose="020B0604020202020204" pitchFamily="34" charset="0"/>
                <a:cs typeface="Arial" panose="020B0604020202020204" pitchFamily="34" charset="0"/>
              </a:rPr>
              <a:t> –communication between people in same geographic area</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Social Media</a:t>
            </a:r>
            <a:r>
              <a:rPr lang="en-ZA" sz="2400" dirty="0">
                <a:latin typeface="Arial" panose="020B0604020202020204" pitchFamily="34" charset="0"/>
                <a:cs typeface="Arial" panose="020B0604020202020204" pitchFamily="34" charset="0"/>
              </a:rPr>
              <a:t> – networks between people using digital communication</a:t>
            </a:r>
            <a:endParaRPr lang="en-GB" sz="2400" dirty="0">
              <a:latin typeface="Arial" panose="020B0604020202020204" pitchFamily="34" charset="0"/>
              <a:cs typeface="Arial" panose="020B0604020202020204" pitchFamily="34" charset="0"/>
            </a:endParaRPr>
          </a:p>
          <a:p>
            <a:pPr>
              <a:lnSpc>
                <a:spcPct val="150000"/>
              </a:lnSpc>
            </a:pPr>
            <a:r>
              <a:rPr lang="en-ZA" sz="2400" b="1" dirty="0">
                <a:latin typeface="Arial" panose="020B0604020202020204" pitchFamily="34" charset="0"/>
                <a:cs typeface="Arial" panose="020B0604020202020204" pitchFamily="34" charset="0"/>
              </a:rPr>
              <a:t>Social Demographics</a:t>
            </a:r>
            <a:r>
              <a:rPr lang="en-ZA" sz="2400" dirty="0">
                <a:latin typeface="Arial" panose="020B0604020202020204" pitchFamily="34" charset="0"/>
                <a:cs typeface="Arial" panose="020B0604020202020204" pitchFamily="34" charset="0"/>
              </a:rPr>
              <a:t> – the basic information about a person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981283"/>
      </p:ext>
    </p:extLst>
  </p:cSld>
  <p:clrMapOvr>
    <a:masterClrMapping/>
  </p:clrMapOvr>
  <mc:AlternateContent xmlns:mc="http://schemas.openxmlformats.org/markup-compatibility/2006" xmlns:p14="http://schemas.microsoft.com/office/powerpoint/2010/main">
    <mc:Choice Requires="p14">
      <p:transition spd="slow" p14:dur="2000" advTm="10655"/>
    </mc:Choice>
    <mc:Fallback xmlns="">
      <p:transition spd="slow" advTm="10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0F7F-167C-426F-A02E-D221F75EA12A}"/>
              </a:ext>
            </a:extLst>
          </p:cNvPr>
          <p:cNvSpPr>
            <a:spLocks noGrp="1"/>
          </p:cNvSpPr>
          <p:nvPr>
            <p:ph type="title"/>
          </p:nvPr>
        </p:nvSpPr>
        <p:spPr>
          <a:xfrm>
            <a:off x="-70757" y="376146"/>
            <a:ext cx="12333514" cy="970450"/>
          </a:xfrm>
        </p:spPr>
        <p:txBody>
          <a:bodyPr>
            <a:noAutofit/>
          </a:bodyPr>
          <a:lstStyle/>
          <a:p>
            <a:r>
              <a:rPr lang="en-ZA" sz="7200" dirty="0">
                <a:solidFill>
                  <a:srgbClr val="FFFF00"/>
                </a:solidFill>
                <a:latin typeface="Chiller" panose="04020404031007020602" pitchFamily="82" charset="0"/>
              </a:rPr>
              <a:t>1.25.How Homogeneous is your ‘community’? </a:t>
            </a:r>
          </a:p>
        </p:txBody>
      </p:sp>
      <p:sp>
        <p:nvSpPr>
          <p:cNvPr id="3" name="TextBox 2">
            <a:extLst>
              <a:ext uri="{FF2B5EF4-FFF2-40B4-BE49-F238E27FC236}">
                <a16:creationId xmlns:a16="http://schemas.microsoft.com/office/drawing/2014/main" id="{41498145-52A0-4F38-824D-D55F1F266F55}"/>
              </a:ext>
            </a:extLst>
          </p:cNvPr>
          <p:cNvSpPr txBox="1"/>
          <p:nvPr/>
        </p:nvSpPr>
        <p:spPr>
          <a:xfrm>
            <a:off x="489531" y="1834747"/>
            <a:ext cx="11482370" cy="4801314"/>
          </a:xfrm>
          <a:prstGeom prst="rect">
            <a:avLst/>
          </a:prstGeom>
          <a:noFill/>
        </p:spPr>
        <p:txBody>
          <a:bodyPr wrap="square" rtlCol="0">
            <a:spAutoFit/>
          </a:bodyPr>
          <a:lstStyle/>
          <a:p>
            <a:pPr marL="914400" indent="-914400">
              <a:buAutoNum type="arabicPeriod"/>
            </a:pPr>
            <a:r>
              <a:rPr lang="en-ZA" sz="4800" dirty="0">
                <a:latin typeface="Chiller "/>
                <a:cs typeface="Arial" panose="020B0604020202020204" pitchFamily="34" charset="0"/>
              </a:rPr>
              <a:t>Map the social network in the village</a:t>
            </a:r>
          </a:p>
          <a:p>
            <a:pPr marL="914400" indent="-914400">
              <a:buAutoNum type="arabicPeriod"/>
            </a:pPr>
            <a:r>
              <a:rPr lang="en-ZA" sz="4800" dirty="0">
                <a:latin typeface="Chiller "/>
                <a:cs typeface="Arial" panose="020B0604020202020204" pitchFamily="34" charset="0"/>
              </a:rPr>
              <a:t>List all the households registered in the CHC</a:t>
            </a:r>
          </a:p>
          <a:p>
            <a:pPr marL="914400" indent="-914400">
              <a:buAutoNum type="arabicPeriod"/>
            </a:pPr>
            <a:r>
              <a:rPr lang="en-ZA" sz="4800" dirty="0">
                <a:latin typeface="Chiller "/>
                <a:cs typeface="Arial" panose="020B0604020202020204" pitchFamily="34" charset="0"/>
              </a:rPr>
              <a:t>Number all the members /write their number on the map</a:t>
            </a:r>
          </a:p>
          <a:p>
            <a:pPr marL="914400" indent="-914400">
              <a:buAutoNum type="arabicPeriod"/>
            </a:pPr>
            <a:r>
              <a:rPr lang="en-ZA" sz="4800" dirty="0">
                <a:latin typeface="Chiller "/>
                <a:cs typeface="Arial" panose="020B0604020202020204" pitchFamily="34" charset="0"/>
              </a:rPr>
              <a:t>Ask each member to identify all households of friends</a:t>
            </a:r>
          </a:p>
          <a:p>
            <a:pPr marL="914400" indent="-914400">
              <a:buAutoNum type="arabicPeriod"/>
            </a:pPr>
            <a:r>
              <a:rPr lang="en-ZA" sz="4800" dirty="0">
                <a:latin typeface="Chiller "/>
                <a:cs typeface="Arial" panose="020B0604020202020204" pitchFamily="34" charset="0"/>
              </a:rPr>
              <a:t>Draw a line from her household to all her friends</a:t>
            </a:r>
          </a:p>
          <a:p>
            <a:pPr marL="914400" indent="-914400">
              <a:buAutoNum type="arabicPeriod"/>
            </a:pPr>
            <a:r>
              <a:rPr lang="en-ZA" sz="4800" dirty="0">
                <a:latin typeface="Chiller "/>
                <a:cs typeface="Arial" panose="020B0604020202020204" pitchFamily="34" charset="0"/>
              </a:rPr>
              <a:t>Identify the top five most connected people in the CHC</a:t>
            </a:r>
          </a:p>
          <a:p>
            <a:endParaRPr lang="en-ZA" dirty="0"/>
          </a:p>
        </p:txBody>
      </p:sp>
    </p:spTree>
    <p:custDataLst>
      <p:tags r:id="rId1"/>
    </p:custDataLst>
    <p:extLst>
      <p:ext uri="{BB962C8B-B14F-4D97-AF65-F5344CB8AC3E}">
        <p14:creationId xmlns:p14="http://schemas.microsoft.com/office/powerpoint/2010/main" val="180978383"/>
      </p:ext>
    </p:extLst>
  </p:cSld>
  <p:clrMapOvr>
    <a:masterClrMapping/>
  </p:clrMapOvr>
  <mc:AlternateContent xmlns:mc="http://schemas.openxmlformats.org/markup-compatibility/2006" xmlns:p14="http://schemas.microsoft.com/office/powerpoint/2010/main">
    <mc:Choice Requires="p14">
      <p:transition spd="slow" p14:dur="2000" advTm="66179"/>
    </mc:Choice>
    <mc:Fallback xmlns="">
      <p:transition spd="slow" advTm="661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BDB0-353D-4017-9A42-65E68F8DDF02}"/>
              </a:ext>
            </a:extLst>
          </p:cNvPr>
          <p:cNvSpPr>
            <a:spLocks noGrp="1"/>
          </p:cNvSpPr>
          <p:nvPr>
            <p:ph type="title"/>
          </p:nvPr>
        </p:nvSpPr>
        <p:spPr>
          <a:xfrm>
            <a:off x="147139" y="0"/>
            <a:ext cx="11669121" cy="970450"/>
          </a:xfrm>
        </p:spPr>
        <p:txBody>
          <a:bodyPr>
            <a:noAutofit/>
          </a:bodyPr>
          <a:lstStyle/>
          <a:p>
            <a:r>
              <a:rPr lang="en-ZA" sz="7200" dirty="0">
                <a:solidFill>
                  <a:srgbClr val="FFFF00"/>
                </a:solidFill>
                <a:latin typeface="Chiller" panose="04020404031007020602" pitchFamily="82" charset="0"/>
              </a:rPr>
              <a:t>1.24. Homework: Demographic Information </a:t>
            </a:r>
          </a:p>
        </p:txBody>
      </p:sp>
      <p:sp>
        <p:nvSpPr>
          <p:cNvPr id="3" name="Rectangle 2">
            <a:extLst>
              <a:ext uri="{FF2B5EF4-FFF2-40B4-BE49-F238E27FC236}">
                <a16:creationId xmlns:a16="http://schemas.microsoft.com/office/drawing/2014/main" id="{2CAFB8A1-6FF4-403F-9DCF-0CFBF25581A6}"/>
              </a:ext>
            </a:extLst>
          </p:cNvPr>
          <p:cNvSpPr/>
          <p:nvPr/>
        </p:nvSpPr>
        <p:spPr>
          <a:xfrm>
            <a:off x="1375865" y="856357"/>
            <a:ext cx="12468724" cy="6001643"/>
          </a:xfrm>
          <a:prstGeom prst="rect">
            <a:avLst/>
          </a:prstGeom>
        </p:spPr>
        <p:txBody>
          <a:bodyPr wrap="square">
            <a:spAutoFit/>
          </a:bodyPr>
          <a:lstStyle/>
          <a:p>
            <a:r>
              <a:rPr lang="en-ZA" sz="4800" dirty="0">
                <a:latin typeface="Chiller "/>
                <a:cs typeface="Arial" panose="020B0604020202020204" pitchFamily="34" charset="0"/>
              </a:rPr>
              <a:t>Demographic information from each family</a:t>
            </a:r>
          </a:p>
          <a:p>
            <a:pPr marL="1028700" lvl="1" indent="-571500">
              <a:buFont typeface="Arial" panose="020B0604020202020204" pitchFamily="34" charset="0"/>
              <a:buChar char="•"/>
            </a:pPr>
            <a:r>
              <a:rPr lang="en-ZA" sz="4800" dirty="0">
                <a:latin typeface="Chiller "/>
                <a:cs typeface="Arial" panose="020B0604020202020204" pitchFamily="34" charset="0"/>
              </a:rPr>
              <a:t>Size of Household</a:t>
            </a:r>
          </a:p>
          <a:p>
            <a:pPr marL="1028700" lvl="1" indent="-571500">
              <a:buFont typeface="Arial" panose="020B0604020202020204" pitchFamily="34" charset="0"/>
              <a:buChar char="•"/>
            </a:pPr>
            <a:r>
              <a:rPr lang="en-ZA" sz="4800" dirty="0">
                <a:latin typeface="Chiller "/>
                <a:cs typeface="Arial" panose="020B0604020202020204" pitchFamily="34" charset="0"/>
              </a:rPr>
              <a:t>Ethnic group </a:t>
            </a:r>
          </a:p>
          <a:p>
            <a:pPr marL="1028700" lvl="1" indent="-571500">
              <a:buFont typeface="Arial" panose="020B0604020202020204" pitchFamily="34" charset="0"/>
              <a:buChar char="•"/>
            </a:pPr>
            <a:r>
              <a:rPr lang="en-ZA" sz="4800" dirty="0">
                <a:latin typeface="Chiller "/>
                <a:cs typeface="Arial" panose="020B0604020202020204" pitchFamily="34" charset="0"/>
              </a:rPr>
              <a:t>Mother tongue </a:t>
            </a:r>
          </a:p>
          <a:p>
            <a:pPr marL="1028700" lvl="1" indent="-571500">
              <a:buFont typeface="Arial" panose="020B0604020202020204" pitchFamily="34" charset="0"/>
              <a:buChar char="•"/>
            </a:pPr>
            <a:r>
              <a:rPr lang="en-ZA" sz="4800" dirty="0">
                <a:latin typeface="Chiller "/>
                <a:cs typeface="Arial" panose="020B0604020202020204" pitchFamily="34" charset="0"/>
              </a:rPr>
              <a:t>Religion           </a:t>
            </a:r>
          </a:p>
          <a:p>
            <a:pPr marL="1028700" lvl="1" indent="-571500">
              <a:buFont typeface="Arial" panose="020B0604020202020204" pitchFamily="34" charset="0"/>
              <a:buChar char="•"/>
            </a:pPr>
            <a:r>
              <a:rPr lang="en-ZA" sz="4800" dirty="0">
                <a:latin typeface="Chiller "/>
                <a:cs typeface="Arial" panose="020B0604020202020204" pitchFamily="34" charset="0"/>
              </a:rPr>
              <a:t>Level of Education</a:t>
            </a:r>
          </a:p>
          <a:p>
            <a:pPr marL="1028700" lvl="1" indent="-571500">
              <a:buFont typeface="Arial" panose="020B0604020202020204" pitchFamily="34" charset="0"/>
              <a:buChar char="•"/>
            </a:pPr>
            <a:r>
              <a:rPr lang="en-ZA" sz="4800" dirty="0">
                <a:latin typeface="Chiller "/>
                <a:cs typeface="Arial" panose="020B0604020202020204" pitchFamily="34" charset="0"/>
              </a:rPr>
              <a:t>Occupation</a:t>
            </a:r>
          </a:p>
          <a:p>
            <a:pPr marL="1028700" lvl="1" indent="-571500">
              <a:buFont typeface="Arial" panose="020B0604020202020204" pitchFamily="34" charset="0"/>
              <a:buChar char="•"/>
            </a:pPr>
            <a:r>
              <a:rPr lang="en-ZA" sz="4800" dirty="0">
                <a:latin typeface="Chiller "/>
                <a:cs typeface="Arial" panose="020B0604020202020204" pitchFamily="34" charset="0"/>
              </a:rPr>
              <a:t>Sanitation status </a:t>
            </a:r>
          </a:p>
        </p:txBody>
      </p:sp>
    </p:spTree>
    <p:custDataLst>
      <p:tags r:id="rId1"/>
    </p:custDataLst>
    <p:extLst>
      <p:ext uri="{BB962C8B-B14F-4D97-AF65-F5344CB8AC3E}">
        <p14:creationId xmlns:p14="http://schemas.microsoft.com/office/powerpoint/2010/main" val="775325627"/>
      </p:ext>
    </p:extLst>
  </p:cSld>
  <p:clrMapOvr>
    <a:masterClrMapping/>
  </p:clrMapOvr>
  <mc:AlternateContent xmlns:mc="http://schemas.openxmlformats.org/markup-compatibility/2006" xmlns:p14="http://schemas.microsoft.com/office/powerpoint/2010/main">
    <mc:Choice Requires="p14">
      <p:transition spd="slow" p14:dur="2000" advTm="33633"/>
    </mc:Choice>
    <mc:Fallback xmlns="">
      <p:transition spd="slow" advTm="33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9753BDF-47EC-49DA-8A46-9A174D131C72}"/>
              </a:ext>
            </a:extLst>
          </p:cNvPr>
          <p:cNvSpPr/>
          <p:nvPr/>
        </p:nvSpPr>
        <p:spPr>
          <a:xfrm>
            <a:off x="1147384" y="213252"/>
            <a:ext cx="10683358" cy="6591514"/>
          </a:xfrm>
          <a:custGeom>
            <a:avLst/>
            <a:gdLst>
              <a:gd name="connsiteX0" fmla="*/ 273265 w 10683358"/>
              <a:gd name="connsiteY0" fmla="*/ 1147242 h 5662971"/>
              <a:gd name="connsiteX1" fmla="*/ 216995 w 10683358"/>
              <a:gd name="connsiteY1" fmla="*/ 1231648 h 5662971"/>
              <a:gd name="connsiteX2" fmla="*/ 188859 w 10683358"/>
              <a:gd name="connsiteY2" fmla="*/ 1287919 h 5662971"/>
              <a:gd name="connsiteX3" fmla="*/ 174792 w 10683358"/>
              <a:gd name="connsiteY3" fmla="*/ 1330122 h 5662971"/>
              <a:gd name="connsiteX4" fmla="*/ 146656 w 10683358"/>
              <a:gd name="connsiteY4" fmla="*/ 1358257 h 5662971"/>
              <a:gd name="connsiteX5" fmla="*/ 132588 w 10683358"/>
              <a:gd name="connsiteY5" fmla="*/ 1414528 h 5662971"/>
              <a:gd name="connsiteX6" fmla="*/ 118521 w 10683358"/>
              <a:gd name="connsiteY6" fmla="*/ 1456731 h 5662971"/>
              <a:gd name="connsiteX7" fmla="*/ 104453 w 10683358"/>
              <a:gd name="connsiteY7" fmla="*/ 1527070 h 5662971"/>
              <a:gd name="connsiteX8" fmla="*/ 76318 w 10683358"/>
              <a:gd name="connsiteY8" fmla="*/ 1611476 h 5662971"/>
              <a:gd name="connsiteX9" fmla="*/ 62250 w 10683358"/>
              <a:gd name="connsiteY9" fmla="*/ 1709950 h 5662971"/>
              <a:gd name="connsiteX10" fmla="*/ 48182 w 10683358"/>
              <a:gd name="connsiteY10" fmla="*/ 1752153 h 5662971"/>
              <a:gd name="connsiteX11" fmla="*/ 20047 w 10683358"/>
              <a:gd name="connsiteY11" fmla="*/ 1991303 h 5662971"/>
              <a:gd name="connsiteX12" fmla="*/ 20047 w 10683358"/>
              <a:gd name="connsiteY12" fmla="*/ 2990110 h 5662971"/>
              <a:gd name="connsiteX13" fmla="*/ 62250 w 10683358"/>
              <a:gd name="connsiteY13" fmla="*/ 3088583 h 5662971"/>
              <a:gd name="connsiteX14" fmla="*/ 90385 w 10683358"/>
              <a:gd name="connsiteY14" fmla="*/ 3116719 h 5662971"/>
              <a:gd name="connsiteX15" fmla="*/ 132588 w 10683358"/>
              <a:gd name="connsiteY15" fmla="*/ 3201125 h 5662971"/>
              <a:gd name="connsiteX16" fmla="*/ 146656 w 10683358"/>
              <a:gd name="connsiteY16" fmla="*/ 3243328 h 5662971"/>
              <a:gd name="connsiteX17" fmla="*/ 188859 w 10683358"/>
              <a:gd name="connsiteY17" fmla="*/ 3299599 h 5662971"/>
              <a:gd name="connsiteX18" fmla="*/ 231062 w 10683358"/>
              <a:gd name="connsiteY18" fmla="*/ 3398073 h 5662971"/>
              <a:gd name="connsiteX19" fmla="*/ 259198 w 10683358"/>
              <a:gd name="connsiteY19" fmla="*/ 3440276 h 5662971"/>
              <a:gd name="connsiteX20" fmla="*/ 301401 w 10683358"/>
              <a:gd name="connsiteY20" fmla="*/ 3538750 h 5662971"/>
              <a:gd name="connsiteX21" fmla="*/ 329536 w 10683358"/>
              <a:gd name="connsiteY21" fmla="*/ 3609088 h 5662971"/>
              <a:gd name="connsiteX22" fmla="*/ 357672 w 10683358"/>
              <a:gd name="connsiteY22" fmla="*/ 3637223 h 5662971"/>
              <a:gd name="connsiteX23" fmla="*/ 385807 w 10683358"/>
              <a:gd name="connsiteY23" fmla="*/ 3679427 h 5662971"/>
              <a:gd name="connsiteX24" fmla="*/ 428010 w 10683358"/>
              <a:gd name="connsiteY24" fmla="*/ 3763833 h 5662971"/>
              <a:gd name="connsiteX25" fmla="*/ 484281 w 10683358"/>
              <a:gd name="connsiteY25" fmla="*/ 3890442 h 5662971"/>
              <a:gd name="connsiteX26" fmla="*/ 498348 w 10683358"/>
              <a:gd name="connsiteY26" fmla="*/ 3960780 h 5662971"/>
              <a:gd name="connsiteX27" fmla="*/ 526484 w 10683358"/>
              <a:gd name="connsiteY27" fmla="*/ 4017051 h 5662971"/>
              <a:gd name="connsiteX28" fmla="*/ 540552 w 10683358"/>
              <a:gd name="connsiteY28" fmla="*/ 4101457 h 5662971"/>
              <a:gd name="connsiteX29" fmla="*/ 554619 w 10683358"/>
              <a:gd name="connsiteY29" fmla="*/ 4157728 h 5662971"/>
              <a:gd name="connsiteX30" fmla="*/ 568687 w 10683358"/>
              <a:gd name="connsiteY30" fmla="*/ 4199931 h 5662971"/>
              <a:gd name="connsiteX31" fmla="*/ 653093 w 10683358"/>
              <a:gd name="connsiteY31" fmla="*/ 4312473 h 5662971"/>
              <a:gd name="connsiteX32" fmla="*/ 709364 w 10683358"/>
              <a:gd name="connsiteY32" fmla="*/ 4382811 h 5662971"/>
              <a:gd name="connsiteX33" fmla="*/ 751567 w 10683358"/>
              <a:gd name="connsiteY33" fmla="*/ 4481285 h 5662971"/>
              <a:gd name="connsiteX34" fmla="*/ 779702 w 10683358"/>
              <a:gd name="connsiteY34" fmla="*/ 4523488 h 5662971"/>
              <a:gd name="connsiteX35" fmla="*/ 864108 w 10683358"/>
              <a:gd name="connsiteY35" fmla="*/ 4664165 h 5662971"/>
              <a:gd name="connsiteX36" fmla="*/ 892244 w 10683358"/>
              <a:gd name="connsiteY36" fmla="*/ 4706368 h 5662971"/>
              <a:gd name="connsiteX37" fmla="*/ 1004785 w 10683358"/>
              <a:gd name="connsiteY37" fmla="*/ 4818910 h 5662971"/>
              <a:gd name="connsiteX38" fmla="*/ 1032921 w 10683358"/>
              <a:gd name="connsiteY38" fmla="*/ 4847045 h 5662971"/>
              <a:gd name="connsiteX39" fmla="*/ 1173598 w 10683358"/>
              <a:gd name="connsiteY39" fmla="*/ 4931451 h 5662971"/>
              <a:gd name="connsiteX40" fmla="*/ 1215801 w 10683358"/>
              <a:gd name="connsiteY40" fmla="*/ 4959587 h 5662971"/>
              <a:gd name="connsiteX41" fmla="*/ 1258004 w 10683358"/>
              <a:gd name="connsiteY41" fmla="*/ 4973654 h 5662971"/>
              <a:gd name="connsiteX42" fmla="*/ 1370545 w 10683358"/>
              <a:gd name="connsiteY42" fmla="*/ 5015857 h 5662971"/>
              <a:gd name="connsiteX43" fmla="*/ 1426816 w 10683358"/>
              <a:gd name="connsiteY43" fmla="*/ 5043993 h 5662971"/>
              <a:gd name="connsiteX44" fmla="*/ 1454952 w 10683358"/>
              <a:gd name="connsiteY44" fmla="*/ 5072128 h 5662971"/>
              <a:gd name="connsiteX45" fmla="*/ 1525290 w 10683358"/>
              <a:gd name="connsiteY45" fmla="*/ 5086196 h 5662971"/>
              <a:gd name="connsiteX46" fmla="*/ 1651899 w 10683358"/>
              <a:gd name="connsiteY46" fmla="*/ 5114331 h 5662971"/>
              <a:gd name="connsiteX47" fmla="*/ 1778508 w 10683358"/>
              <a:gd name="connsiteY47" fmla="*/ 5156534 h 5662971"/>
              <a:gd name="connsiteX48" fmla="*/ 1876982 w 10683358"/>
              <a:gd name="connsiteY48" fmla="*/ 5184670 h 5662971"/>
              <a:gd name="connsiteX49" fmla="*/ 2003592 w 10683358"/>
              <a:gd name="connsiteY49" fmla="*/ 5198737 h 5662971"/>
              <a:gd name="connsiteX50" fmla="*/ 2059862 w 10683358"/>
              <a:gd name="connsiteY50" fmla="*/ 5212805 h 5662971"/>
              <a:gd name="connsiteX51" fmla="*/ 2327148 w 10683358"/>
              <a:gd name="connsiteY51" fmla="*/ 5240940 h 5662971"/>
              <a:gd name="connsiteX52" fmla="*/ 2397487 w 10683358"/>
              <a:gd name="connsiteY52" fmla="*/ 5255008 h 5662971"/>
              <a:gd name="connsiteX53" fmla="*/ 2566299 w 10683358"/>
              <a:gd name="connsiteY53" fmla="*/ 5311279 h 5662971"/>
              <a:gd name="connsiteX54" fmla="*/ 2664773 w 10683358"/>
              <a:gd name="connsiteY54" fmla="*/ 5325347 h 5662971"/>
              <a:gd name="connsiteX55" fmla="*/ 2791382 w 10683358"/>
              <a:gd name="connsiteY55" fmla="*/ 5353482 h 5662971"/>
              <a:gd name="connsiteX56" fmla="*/ 3227481 w 10683358"/>
              <a:gd name="connsiteY56" fmla="*/ 5409753 h 5662971"/>
              <a:gd name="connsiteX57" fmla="*/ 3382225 w 10683358"/>
              <a:gd name="connsiteY57" fmla="*/ 5437888 h 5662971"/>
              <a:gd name="connsiteX58" fmla="*/ 3522902 w 10683358"/>
              <a:gd name="connsiteY58" fmla="*/ 5451956 h 5662971"/>
              <a:gd name="connsiteX59" fmla="*/ 3607308 w 10683358"/>
              <a:gd name="connsiteY59" fmla="*/ 5466023 h 5662971"/>
              <a:gd name="connsiteX60" fmla="*/ 3719850 w 10683358"/>
              <a:gd name="connsiteY60" fmla="*/ 5480091 h 5662971"/>
              <a:gd name="connsiteX61" fmla="*/ 3930865 w 10683358"/>
              <a:gd name="connsiteY61" fmla="*/ 5508227 h 5662971"/>
              <a:gd name="connsiteX62" fmla="*/ 4451370 w 10683358"/>
              <a:gd name="connsiteY62" fmla="*/ 5480091 h 5662971"/>
              <a:gd name="connsiteX63" fmla="*/ 5815936 w 10683358"/>
              <a:gd name="connsiteY63" fmla="*/ 5508227 h 5662971"/>
              <a:gd name="connsiteX64" fmla="*/ 7307112 w 10683358"/>
              <a:gd name="connsiteY64" fmla="*/ 5536362 h 5662971"/>
              <a:gd name="connsiteX65" fmla="*/ 7574398 w 10683358"/>
              <a:gd name="connsiteY65" fmla="*/ 5578565 h 5662971"/>
              <a:gd name="connsiteX66" fmla="*/ 7686939 w 10683358"/>
              <a:gd name="connsiteY66" fmla="*/ 5592633 h 5662971"/>
              <a:gd name="connsiteX67" fmla="*/ 7968293 w 10683358"/>
              <a:gd name="connsiteY67" fmla="*/ 5620768 h 5662971"/>
              <a:gd name="connsiteX68" fmla="*/ 8038632 w 10683358"/>
              <a:gd name="connsiteY68" fmla="*/ 5634836 h 5662971"/>
              <a:gd name="connsiteX69" fmla="*/ 8193376 w 10683358"/>
              <a:gd name="connsiteY69" fmla="*/ 5648903 h 5662971"/>
              <a:gd name="connsiteX70" fmla="*/ 8305918 w 10683358"/>
              <a:gd name="connsiteY70" fmla="*/ 5662971 h 5662971"/>
              <a:gd name="connsiteX71" fmla="*/ 8953032 w 10683358"/>
              <a:gd name="connsiteY71" fmla="*/ 5634836 h 5662971"/>
              <a:gd name="connsiteX72" fmla="*/ 9093708 w 10683358"/>
              <a:gd name="connsiteY72" fmla="*/ 5592633 h 5662971"/>
              <a:gd name="connsiteX73" fmla="*/ 9192182 w 10683358"/>
              <a:gd name="connsiteY73" fmla="*/ 5564497 h 5662971"/>
              <a:gd name="connsiteX74" fmla="*/ 9248453 w 10683358"/>
              <a:gd name="connsiteY74" fmla="*/ 5536362 h 5662971"/>
              <a:gd name="connsiteX75" fmla="*/ 9431333 w 10683358"/>
              <a:gd name="connsiteY75" fmla="*/ 5451956 h 5662971"/>
              <a:gd name="connsiteX76" fmla="*/ 9529807 w 10683358"/>
              <a:gd name="connsiteY76" fmla="*/ 5409753 h 5662971"/>
              <a:gd name="connsiteX77" fmla="*/ 9614213 w 10683358"/>
              <a:gd name="connsiteY77" fmla="*/ 5353482 h 5662971"/>
              <a:gd name="connsiteX78" fmla="*/ 9698619 w 10683358"/>
              <a:gd name="connsiteY78" fmla="*/ 5311279 h 5662971"/>
              <a:gd name="connsiteX79" fmla="*/ 9768958 w 10683358"/>
              <a:gd name="connsiteY79" fmla="*/ 5269076 h 5662971"/>
              <a:gd name="connsiteX80" fmla="*/ 9811161 w 10683358"/>
              <a:gd name="connsiteY80" fmla="*/ 5240940 h 5662971"/>
              <a:gd name="connsiteX81" fmla="*/ 9867432 w 10683358"/>
              <a:gd name="connsiteY81" fmla="*/ 5226873 h 5662971"/>
              <a:gd name="connsiteX82" fmla="*/ 10036244 w 10683358"/>
              <a:gd name="connsiteY82" fmla="*/ 5114331 h 5662971"/>
              <a:gd name="connsiteX83" fmla="*/ 10078447 w 10683358"/>
              <a:gd name="connsiteY83" fmla="*/ 5086196 h 5662971"/>
              <a:gd name="connsiteX84" fmla="*/ 10162853 w 10683358"/>
              <a:gd name="connsiteY84" fmla="*/ 5043993 h 5662971"/>
              <a:gd name="connsiteX85" fmla="*/ 10345733 w 10683358"/>
              <a:gd name="connsiteY85" fmla="*/ 4889248 h 5662971"/>
              <a:gd name="connsiteX86" fmla="*/ 10387936 w 10683358"/>
              <a:gd name="connsiteY86" fmla="*/ 4875180 h 5662971"/>
              <a:gd name="connsiteX87" fmla="*/ 10458275 w 10683358"/>
              <a:gd name="connsiteY87" fmla="*/ 4818910 h 5662971"/>
              <a:gd name="connsiteX88" fmla="*/ 10486410 w 10683358"/>
              <a:gd name="connsiteY88" fmla="*/ 4790774 h 5662971"/>
              <a:gd name="connsiteX89" fmla="*/ 10570816 w 10683358"/>
              <a:gd name="connsiteY89" fmla="*/ 4734503 h 5662971"/>
              <a:gd name="connsiteX90" fmla="*/ 10598952 w 10683358"/>
              <a:gd name="connsiteY90" fmla="*/ 4678233 h 5662971"/>
              <a:gd name="connsiteX91" fmla="*/ 10627087 w 10683358"/>
              <a:gd name="connsiteY91" fmla="*/ 4636030 h 5662971"/>
              <a:gd name="connsiteX92" fmla="*/ 10641155 w 10683358"/>
              <a:gd name="connsiteY92" fmla="*/ 4565691 h 5662971"/>
              <a:gd name="connsiteX93" fmla="*/ 10655222 w 10683358"/>
              <a:gd name="connsiteY93" fmla="*/ 4523488 h 5662971"/>
              <a:gd name="connsiteX94" fmla="*/ 10683358 w 10683358"/>
              <a:gd name="connsiteY94" fmla="*/ 4410947 h 5662971"/>
              <a:gd name="connsiteX95" fmla="*/ 10669290 w 10683358"/>
              <a:gd name="connsiteY95" fmla="*/ 4002983 h 5662971"/>
              <a:gd name="connsiteX96" fmla="*/ 10655222 w 10683358"/>
              <a:gd name="connsiteY96" fmla="*/ 3918577 h 5662971"/>
              <a:gd name="connsiteX97" fmla="*/ 10627087 w 10683358"/>
              <a:gd name="connsiteY97" fmla="*/ 3791968 h 5662971"/>
              <a:gd name="connsiteX98" fmla="*/ 10598952 w 10683358"/>
              <a:gd name="connsiteY98" fmla="*/ 3341802 h 5662971"/>
              <a:gd name="connsiteX99" fmla="*/ 10570816 w 10683358"/>
              <a:gd name="connsiteY99" fmla="*/ 2230454 h 5662971"/>
              <a:gd name="connsiteX100" fmla="*/ 10556748 w 10683358"/>
              <a:gd name="connsiteY100" fmla="*/ 2061642 h 5662971"/>
              <a:gd name="connsiteX101" fmla="*/ 10528613 w 10683358"/>
              <a:gd name="connsiteY101" fmla="*/ 1977236 h 5662971"/>
              <a:gd name="connsiteX102" fmla="*/ 10514545 w 10683358"/>
              <a:gd name="connsiteY102" fmla="*/ 1822491 h 5662971"/>
              <a:gd name="connsiteX103" fmla="*/ 10500478 w 10683358"/>
              <a:gd name="connsiteY103" fmla="*/ 1766220 h 5662971"/>
              <a:gd name="connsiteX104" fmla="*/ 10486410 w 10683358"/>
              <a:gd name="connsiteY104" fmla="*/ 1695882 h 5662971"/>
              <a:gd name="connsiteX105" fmla="*/ 10472342 w 10683358"/>
              <a:gd name="connsiteY105" fmla="*/ 1611476 h 5662971"/>
              <a:gd name="connsiteX106" fmla="*/ 10444207 w 10683358"/>
              <a:gd name="connsiteY106" fmla="*/ 1555205 h 5662971"/>
              <a:gd name="connsiteX107" fmla="*/ 10430139 w 10683358"/>
              <a:gd name="connsiteY107" fmla="*/ 1513002 h 5662971"/>
              <a:gd name="connsiteX108" fmla="*/ 10416072 w 10683358"/>
              <a:gd name="connsiteY108" fmla="*/ 1456731 h 5662971"/>
              <a:gd name="connsiteX109" fmla="*/ 10402004 w 10683358"/>
              <a:gd name="connsiteY109" fmla="*/ 1414528 h 5662971"/>
              <a:gd name="connsiteX110" fmla="*/ 10387936 w 10683358"/>
              <a:gd name="connsiteY110" fmla="*/ 1358257 h 5662971"/>
              <a:gd name="connsiteX111" fmla="*/ 10317598 w 10683358"/>
              <a:gd name="connsiteY111" fmla="*/ 1217580 h 5662971"/>
              <a:gd name="connsiteX112" fmla="*/ 10289462 w 10683358"/>
              <a:gd name="connsiteY112" fmla="*/ 1161310 h 5662971"/>
              <a:gd name="connsiteX113" fmla="*/ 10219124 w 10683358"/>
              <a:gd name="connsiteY113" fmla="*/ 1020633 h 5662971"/>
              <a:gd name="connsiteX114" fmla="*/ 10205056 w 10683358"/>
              <a:gd name="connsiteY114" fmla="*/ 964362 h 5662971"/>
              <a:gd name="connsiteX115" fmla="*/ 10148785 w 10683358"/>
              <a:gd name="connsiteY115" fmla="*/ 894023 h 5662971"/>
              <a:gd name="connsiteX116" fmla="*/ 10078447 w 10683358"/>
              <a:gd name="connsiteY116" fmla="*/ 795550 h 5662971"/>
              <a:gd name="connsiteX117" fmla="*/ 10022176 w 10683358"/>
              <a:gd name="connsiteY117" fmla="*/ 739279 h 5662971"/>
              <a:gd name="connsiteX118" fmla="*/ 9881499 w 10683358"/>
              <a:gd name="connsiteY118" fmla="*/ 683008 h 5662971"/>
              <a:gd name="connsiteX119" fmla="*/ 9740822 w 10683358"/>
              <a:gd name="connsiteY119" fmla="*/ 598602 h 5662971"/>
              <a:gd name="connsiteX120" fmla="*/ 9642348 w 10683358"/>
              <a:gd name="connsiteY120" fmla="*/ 570467 h 5662971"/>
              <a:gd name="connsiteX121" fmla="*/ 9557942 w 10683358"/>
              <a:gd name="connsiteY121" fmla="*/ 528263 h 5662971"/>
              <a:gd name="connsiteX122" fmla="*/ 9501672 w 10683358"/>
              <a:gd name="connsiteY122" fmla="*/ 500128 h 5662971"/>
              <a:gd name="connsiteX123" fmla="*/ 9403198 w 10683358"/>
              <a:gd name="connsiteY123" fmla="*/ 486060 h 5662971"/>
              <a:gd name="connsiteX124" fmla="*/ 9318792 w 10683358"/>
              <a:gd name="connsiteY124" fmla="*/ 457925 h 5662971"/>
              <a:gd name="connsiteX125" fmla="*/ 9234385 w 10683358"/>
              <a:gd name="connsiteY125" fmla="*/ 429790 h 5662971"/>
              <a:gd name="connsiteX126" fmla="*/ 9164047 w 10683358"/>
              <a:gd name="connsiteY126" fmla="*/ 401654 h 5662971"/>
              <a:gd name="connsiteX127" fmla="*/ 8235579 w 10683358"/>
              <a:gd name="connsiteY127" fmla="*/ 387587 h 5662971"/>
              <a:gd name="connsiteX128" fmla="*/ 7982361 w 10683358"/>
              <a:gd name="connsiteY128" fmla="*/ 359451 h 5662971"/>
              <a:gd name="connsiteX129" fmla="*/ 7926090 w 10683358"/>
              <a:gd name="connsiteY129" fmla="*/ 345383 h 5662971"/>
              <a:gd name="connsiteX130" fmla="*/ 7377450 w 10683358"/>
              <a:gd name="connsiteY130" fmla="*/ 331316 h 5662971"/>
              <a:gd name="connsiteX131" fmla="*/ 7067961 w 10683358"/>
              <a:gd name="connsiteY131" fmla="*/ 275045 h 5662971"/>
              <a:gd name="connsiteX132" fmla="*/ 6969487 w 10683358"/>
              <a:gd name="connsiteY132" fmla="*/ 260977 h 5662971"/>
              <a:gd name="connsiteX133" fmla="*/ 6659998 w 10683358"/>
              <a:gd name="connsiteY133" fmla="*/ 218774 h 5662971"/>
              <a:gd name="connsiteX134" fmla="*/ 6364576 w 10683358"/>
              <a:gd name="connsiteY134" fmla="*/ 176571 h 5662971"/>
              <a:gd name="connsiteX135" fmla="*/ 6294238 w 10683358"/>
              <a:gd name="connsiteY135" fmla="*/ 162503 h 5662971"/>
              <a:gd name="connsiteX136" fmla="*/ 6111358 w 10683358"/>
              <a:gd name="connsiteY136" fmla="*/ 134368 h 5662971"/>
              <a:gd name="connsiteX137" fmla="*/ 5970681 w 10683358"/>
              <a:gd name="connsiteY137" fmla="*/ 120300 h 5662971"/>
              <a:gd name="connsiteX138" fmla="*/ 5858139 w 10683358"/>
              <a:gd name="connsiteY138" fmla="*/ 106233 h 5662971"/>
              <a:gd name="connsiteX139" fmla="*/ 2960195 w 10683358"/>
              <a:gd name="connsiteY139" fmla="*/ 106233 h 5662971"/>
              <a:gd name="connsiteX140" fmla="*/ 2889856 w 10683358"/>
              <a:gd name="connsiteY140" fmla="*/ 120300 h 5662971"/>
              <a:gd name="connsiteX141" fmla="*/ 2749179 w 10683358"/>
              <a:gd name="connsiteY141" fmla="*/ 134368 h 5662971"/>
              <a:gd name="connsiteX142" fmla="*/ 2664773 w 10683358"/>
              <a:gd name="connsiteY142" fmla="*/ 162503 h 5662971"/>
              <a:gd name="connsiteX143" fmla="*/ 2594435 w 10683358"/>
              <a:gd name="connsiteY143" fmla="*/ 176571 h 5662971"/>
              <a:gd name="connsiteX144" fmla="*/ 2383419 w 10683358"/>
              <a:gd name="connsiteY144" fmla="*/ 204707 h 5662971"/>
              <a:gd name="connsiteX145" fmla="*/ 2313081 w 10683358"/>
              <a:gd name="connsiteY145" fmla="*/ 232842 h 5662971"/>
              <a:gd name="connsiteX146" fmla="*/ 2228675 w 10683358"/>
              <a:gd name="connsiteY146" fmla="*/ 246910 h 5662971"/>
              <a:gd name="connsiteX147" fmla="*/ 2186472 w 10683358"/>
              <a:gd name="connsiteY147" fmla="*/ 260977 h 5662971"/>
              <a:gd name="connsiteX148" fmla="*/ 2116133 w 10683358"/>
              <a:gd name="connsiteY148" fmla="*/ 275045 h 5662971"/>
              <a:gd name="connsiteX149" fmla="*/ 2003592 w 10683358"/>
              <a:gd name="connsiteY149" fmla="*/ 317248 h 5662971"/>
              <a:gd name="connsiteX150" fmla="*/ 1947321 w 10683358"/>
              <a:gd name="connsiteY150" fmla="*/ 331316 h 5662971"/>
              <a:gd name="connsiteX151" fmla="*/ 1708170 w 10683358"/>
              <a:gd name="connsiteY151" fmla="*/ 359451 h 5662971"/>
              <a:gd name="connsiteX152" fmla="*/ 1553425 w 10683358"/>
              <a:gd name="connsiteY152" fmla="*/ 387587 h 5662971"/>
              <a:gd name="connsiteX153" fmla="*/ 1440884 w 10683358"/>
              <a:gd name="connsiteY153" fmla="*/ 401654 h 5662971"/>
              <a:gd name="connsiteX154" fmla="*/ 1187665 w 10683358"/>
              <a:gd name="connsiteY154" fmla="*/ 443857 h 5662971"/>
              <a:gd name="connsiteX155" fmla="*/ 1145462 w 10683358"/>
              <a:gd name="connsiteY155" fmla="*/ 457925 h 5662971"/>
              <a:gd name="connsiteX156" fmla="*/ 990718 w 10683358"/>
              <a:gd name="connsiteY156" fmla="*/ 486060 h 5662971"/>
              <a:gd name="connsiteX157" fmla="*/ 850041 w 10683358"/>
              <a:gd name="connsiteY157" fmla="*/ 542331 h 5662971"/>
              <a:gd name="connsiteX158" fmla="*/ 807838 w 10683358"/>
              <a:gd name="connsiteY158" fmla="*/ 556399 h 5662971"/>
              <a:gd name="connsiteX159" fmla="*/ 723432 w 10683358"/>
              <a:gd name="connsiteY159" fmla="*/ 612670 h 5662971"/>
              <a:gd name="connsiteX160" fmla="*/ 681228 w 10683358"/>
              <a:gd name="connsiteY160" fmla="*/ 640805 h 5662971"/>
              <a:gd name="connsiteX161" fmla="*/ 596822 w 10683358"/>
              <a:gd name="connsiteY161" fmla="*/ 697076 h 5662971"/>
              <a:gd name="connsiteX162" fmla="*/ 512416 w 10683358"/>
              <a:gd name="connsiteY162" fmla="*/ 767414 h 5662971"/>
              <a:gd name="connsiteX163" fmla="*/ 484281 w 10683358"/>
              <a:gd name="connsiteY163" fmla="*/ 795550 h 5662971"/>
              <a:gd name="connsiteX164" fmla="*/ 442078 w 10683358"/>
              <a:gd name="connsiteY164" fmla="*/ 823685 h 5662971"/>
              <a:gd name="connsiteX165" fmla="*/ 343604 w 10683358"/>
              <a:gd name="connsiteY165" fmla="*/ 908091 h 5662971"/>
              <a:gd name="connsiteX166" fmla="*/ 301401 w 10683358"/>
              <a:gd name="connsiteY166" fmla="*/ 992497 h 5662971"/>
              <a:gd name="connsiteX167" fmla="*/ 273265 w 10683358"/>
              <a:gd name="connsiteY167" fmla="*/ 1147242 h 566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683358" h="5662971">
                <a:moveTo>
                  <a:pt x="273265" y="1147242"/>
                </a:moveTo>
                <a:cubicBezTo>
                  <a:pt x="259197" y="1187101"/>
                  <a:pt x="234392" y="1202652"/>
                  <a:pt x="216995" y="1231648"/>
                </a:cubicBezTo>
                <a:cubicBezTo>
                  <a:pt x="206206" y="1249631"/>
                  <a:pt x="197120" y="1268644"/>
                  <a:pt x="188859" y="1287919"/>
                </a:cubicBezTo>
                <a:cubicBezTo>
                  <a:pt x="183018" y="1301549"/>
                  <a:pt x="182421" y="1317407"/>
                  <a:pt x="174792" y="1330122"/>
                </a:cubicBezTo>
                <a:cubicBezTo>
                  <a:pt x="167968" y="1341495"/>
                  <a:pt x="156035" y="1348879"/>
                  <a:pt x="146656" y="1358257"/>
                </a:cubicBezTo>
                <a:cubicBezTo>
                  <a:pt x="141967" y="1377014"/>
                  <a:pt x="137899" y="1395938"/>
                  <a:pt x="132588" y="1414528"/>
                </a:cubicBezTo>
                <a:cubicBezTo>
                  <a:pt x="128514" y="1428786"/>
                  <a:pt x="122117" y="1442345"/>
                  <a:pt x="118521" y="1456731"/>
                </a:cubicBezTo>
                <a:cubicBezTo>
                  <a:pt x="112722" y="1479928"/>
                  <a:pt x="110744" y="1504002"/>
                  <a:pt x="104453" y="1527070"/>
                </a:cubicBezTo>
                <a:cubicBezTo>
                  <a:pt x="96650" y="1555682"/>
                  <a:pt x="76318" y="1611476"/>
                  <a:pt x="76318" y="1611476"/>
                </a:cubicBezTo>
                <a:cubicBezTo>
                  <a:pt x="71629" y="1644301"/>
                  <a:pt x="68753" y="1677436"/>
                  <a:pt x="62250" y="1709950"/>
                </a:cubicBezTo>
                <a:cubicBezTo>
                  <a:pt x="59342" y="1724491"/>
                  <a:pt x="50021" y="1737439"/>
                  <a:pt x="48182" y="1752153"/>
                </a:cubicBezTo>
                <a:cubicBezTo>
                  <a:pt x="13194" y="2032060"/>
                  <a:pt x="55091" y="1851132"/>
                  <a:pt x="20047" y="1991303"/>
                </a:cubicBezTo>
                <a:cubicBezTo>
                  <a:pt x="-9115" y="2428724"/>
                  <a:pt x="-4135" y="2264664"/>
                  <a:pt x="20047" y="2990110"/>
                </a:cubicBezTo>
                <a:cubicBezTo>
                  <a:pt x="21398" y="3030651"/>
                  <a:pt x="38097" y="3058391"/>
                  <a:pt x="62250" y="3088583"/>
                </a:cubicBezTo>
                <a:cubicBezTo>
                  <a:pt x="70535" y="3098940"/>
                  <a:pt x="81007" y="3107340"/>
                  <a:pt x="90385" y="3116719"/>
                </a:cubicBezTo>
                <a:cubicBezTo>
                  <a:pt x="125745" y="3222798"/>
                  <a:pt x="78047" y="3092043"/>
                  <a:pt x="132588" y="3201125"/>
                </a:cubicBezTo>
                <a:cubicBezTo>
                  <a:pt x="139220" y="3214388"/>
                  <a:pt x="139299" y="3230453"/>
                  <a:pt x="146656" y="3243328"/>
                </a:cubicBezTo>
                <a:cubicBezTo>
                  <a:pt x="158289" y="3263685"/>
                  <a:pt x="176433" y="3279717"/>
                  <a:pt x="188859" y="3299599"/>
                </a:cubicBezTo>
                <a:cubicBezTo>
                  <a:pt x="262052" y="3416708"/>
                  <a:pt x="183193" y="3302335"/>
                  <a:pt x="231062" y="3398073"/>
                </a:cubicBezTo>
                <a:cubicBezTo>
                  <a:pt x="238623" y="3413195"/>
                  <a:pt x="249819" y="3426208"/>
                  <a:pt x="259198" y="3440276"/>
                </a:cubicBezTo>
                <a:cubicBezTo>
                  <a:pt x="288474" y="3557387"/>
                  <a:pt x="252826" y="3441600"/>
                  <a:pt x="301401" y="3538750"/>
                </a:cubicBezTo>
                <a:cubicBezTo>
                  <a:pt x="312694" y="3561336"/>
                  <a:pt x="317007" y="3587163"/>
                  <a:pt x="329536" y="3609088"/>
                </a:cubicBezTo>
                <a:cubicBezTo>
                  <a:pt x="336116" y="3620604"/>
                  <a:pt x="349387" y="3626866"/>
                  <a:pt x="357672" y="3637223"/>
                </a:cubicBezTo>
                <a:cubicBezTo>
                  <a:pt x="368234" y="3650426"/>
                  <a:pt x="376429" y="3665359"/>
                  <a:pt x="385807" y="3679427"/>
                </a:cubicBezTo>
                <a:cubicBezTo>
                  <a:pt x="415280" y="3797317"/>
                  <a:pt x="377843" y="3688581"/>
                  <a:pt x="428010" y="3763833"/>
                </a:cubicBezTo>
                <a:cubicBezTo>
                  <a:pt x="447724" y="3793404"/>
                  <a:pt x="472097" y="3859981"/>
                  <a:pt x="484281" y="3890442"/>
                </a:cubicBezTo>
                <a:cubicBezTo>
                  <a:pt x="488970" y="3913888"/>
                  <a:pt x="490787" y="3938097"/>
                  <a:pt x="498348" y="3960780"/>
                </a:cubicBezTo>
                <a:cubicBezTo>
                  <a:pt x="504980" y="3980675"/>
                  <a:pt x="520458" y="3996964"/>
                  <a:pt x="526484" y="4017051"/>
                </a:cubicBezTo>
                <a:cubicBezTo>
                  <a:pt x="534680" y="4044371"/>
                  <a:pt x="534958" y="4073487"/>
                  <a:pt x="540552" y="4101457"/>
                </a:cubicBezTo>
                <a:cubicBezTo>
                  <a:pt x="544344" y="4120416"/>
                  <a:pt x="549308" y="4139138"/>
                  <a:pt x="554619" y="4157728"/>
                </a:cubicBezTo>
                <a:cubicBezTo>
                  <a:pt x="558693" y="4171986"/>
                  <a:pt x="561486" y="4186968"/>
                  <a:pt x="568687" y="4199931"/>
                </a:cubicBezTo>
                <a:cubicBezTo>
                  <a:pt x="657923" y="4360554"/>
                  <a:pt x="591004" y="4234860"/>
                  <a:pt x="653093" y="4312473"/>
                </a:cubicBezTo>
                <a:cubicBezTo>
                  <a:pt x="724067" y="4401192"/>
                  <a:pt x="641438" y="4314887"/>
                  <a:pt x="709364" y="4382811"/>
                </a:cubicBezTo>
                <a:cubicBezTo>
                  <a:pt x="725146" y="4430157"/>
                  <a:pt x="723755" y="4432613"/>
                  <a:pt x="751567" y="4481285"/>
                </a:cubicBezTo>
                <a:cubicBezTo>
                  <a:pt x="759955" y="4495965"/>
                  <a:pt x="771314" y="4508808"/>
                  <a:pt x="779702" y="4523488"/>
                </a:cubicBezTo>
                <a:cubicBezTo>
                  <a:pt x="866211" y="4674879"/>
                  <a:pt x="726466" y="4457703"/>
                  <a:pt x="864108" y="4664165"/>
                </a:cubicBezTo>
                <a:cubicBezTo>
                  <a:pt x="873487" y="4678233"/>
                  <a:pt x="880289" y="4694413"/>
                  <a:pt x="892244" y="4706368"/>
                </a:cubicBezTo>
                <a:lnTo>
                  <a:pt x="1004785" y="4818910"/>
                </a:lnTo>
                <a:cubicBezTo>
                  <a:pt x="1014164" y="4828289"/>
                  <a:pt x="1021885" y="4839688"/>
                  <a:pt x="1032921" y="4847045"/>
                </a:cubicBezTo>
                <a:cubicBezTo>
                  <a:pt x="1239415" y="4984708"/>
                  <a:pt x="1022188" y="4844931"/>
                  <a:pt x="1173598" y="4931451"/>
                </a:cubicBezTo>
                <a:cubicBezTo>
                  <a:pt x="1188278" y="4939839"/>
                  <a:pt x="1200679" y="4952026"/>
                  <a:pt x="1215801" y="4959587"/>
                </a:cubicBezTo>
                <a:cubicBezTo>
                  <a:pt x="1229064" y="4966219"/>
                  <a:pt x="1244374" y="4967813"/>
                  <a:pt x="1258004" y="4973654"/>
                </a:cubicBezTo>
                <a:cubicBezTo>
                  <a:pt x="1360996" y="5017793"/>
                  <a:pt x="1266799" y="4989921"/>
                  <a:pt x="1370545" y="5015857"/>
                </a:cubicBezTo>
                <a:cubicBezTo>
                  <a:pt x="1389302" y="5025236"/>
                  <a:pt x="1409367" y="5032360"/>
                  <a:pt x="1426816" y="5043993"/>
                </a:cubicBezTo>
                <a:cubicBezTo>
                  <a:pt x="1437852" y="5051350"/>
                  <a:pt x="1442761" y="5066903"/>
                  <a:pt x="1454952" y="5072128"/>
                </a:cubicBezTo>
                <a:cubicBezTo>
                  <a:pt x="1476929" y="5081547"/>
                  <a:pt x="1501949" y="5081009"/>
                  <a:pt x="1525290" y="5086196"/>
                </a:cubicBezTo>
                <a:cubicBezTo>
                  <a:pt x="1704091" y="5125929"/>
                  <a:pt x="1439758" y="5071902"/>
                  <a:pt x="1651899" y="5114331"/>
                </a:cubicBezTo>
                <a:cubicBezTo>
                  <a:pt x="1745502" y="5161133"/>
                  <a:pt x="1669425" y="5129264"/>
                  <a:pt x="1778508" y="5156534"/>
                </a:cubicBezTo>
                <a:cubicBezTo>
                  <a:pt x="1837331" y="5171239"/>
                  <a:pt x="1808572" y="5174146"/>
                  <a:pt x="1876982" y="5184670"/>
                </a:cubicBezTo>
                <a:cubicBezTo>
                  <a:pt x="1918951" y="5191127"/>
                  <a:pt x="1961389" y="5194048"/>
                  <a:pt x="2003592" y="5198737"/>
                </a:cubicBezTo>
                <a:cubicBezTo>
                  <a:pt x="2022349" y="5203426"/>
                  <a:pt x="2040690" y="5210304"/>
                  <a:pt x="2059862" y="5212805"/>
                </a:cubicBezTo>
                <a:cubicBezTo>
                  <a:pt x="2148697" y="5224392"/>
                  <a:pt x="2238252" y="5229828"/>
                  <a:pt x="2327148" y="5240940"/>
                </a:cubicBezTo>
                <a:cubicBezTo>
                  <a:pt x="2350874" y="5243906"/>
                  <a:pt x="2374585" y="5248137"/>
                  <a:pt x="2397487" y="5255008"/>
                </a:cubicBezTo>
                <a:cubicBezTo>
                  <a:pt x="2542892" y="5298630"/>
                  <a:pt x="2384912" y="5272410"/>
                  <a:pt x="2566299" y="5311279"/>
                </a:cubicBezTo>
                <a:cubicBezTo>
                  <a:pt x="2598721" y="5318227"/>
                  <a:pt x="2632183" y="5319236"/>
                  <a:pt x="2664773" y="5325347"/>
                </a:cubicBezTo>
                <a:cubicBezTo>
                  <a:pt x="2707265" y="5333314"/>
                  <a:pt x="2748778" y="5346137"/>
                  <a:pt x="2791382" y="5353482"/>
                </a:cubicBezTo>
                <a:cubicBezTo>
                  <a:pt x="3032499" y="5395054"/>
                  <a:pt x="3028242" y="5391640"/>
                  <a:pt x="3227481" y="5409753"/>
                </a:cubicBezTo>
                <a:cubicBezTo>
                  <a:pt x="3275488" y="5419354"/>
                  <a:pt x="3334240" y="5431890"/>
                  <a:pt x="3382225" y="5437888"/>
                </a:cubicBezTo>
                <a:cubicBezTo>
                  <a:pt x="3428987" y="5443733"/>
                  <a:pt x="3476140" y="5446111"/>
                  <a:pt x="3522902" y="5451956"/>
                </a:cubicBezTo>
                <a:cubicBezTo>
                  <a:pt x="3551205" y="5455494"/>
                  <a:pt x="3579071" y="5461989"/>
                  <a:pt x="3607308" y="5466023"/>
                </a:cubicBezTo>
                <a:cubicBezTo>
                  <a:pt x="3644734" y="5471369"/>
                  <a:pt x="3682376" y="5475094"/>
                  <a:pt x="3719850" y="5480091"/>
                </a:cubicBezTo>
                <a:cubicBezTo>
                  <a:pt x="4011085" y="5518923"/>
                  <a:pt x="3608314" y="5467907"/>
                  <a:pt x="3930865" y="5508227"/>
                </a:cubicBezTo>
                <a:cubicBezTo>
                  <a:pt x="4104367" y="5498848"/>
                  <a:pt x="4277621" y="5481504"/>
                  <a:pt x="4451370" y="5480091"/>
                </a:cubicBezTo>
                <a:cubicBezTo>
                  <a:pt x="5461296" y="5471880"/>
                  <a:pt x="5291870" y="5460583"/>
                  <a:pt x="5815936" y="5508227"/>
                </a:cubicBezTo>
                <a:cubicBezTo>
                  <a:pt x="6342553" y="5639874"/>
                  <a:pt x="5696985" y="5483134"/>
                  <a:pt x="7307112" y="5536362"/>
                </a:cubicBezTo>
                <a:cubicBezTo>
                  <a:pt x="7397262" y="5539342"/>
                  <a:pt x="7484895" y="5567377"/>
                  <a:pt x="7574398" y="5578565"/>
                </a:cubicBezTo>
                <a:lnTo>
                  <a:pt x="7686939" y="5592633"/>
                </a:lnTo>
                <a:cubicBezTo>
                  <a:pt x="7780655" y="5602674"/>
                  <a:pt x="7875871" y="5602283"/>
                  <a:pt x="7968293" y="5620768"/>
                </a:cubicBezTo>
                <a:cubicBezTo>
                  <a:pt x="7991739" y="5625457"/>
                  <a:pt x="8014906" y="5631870"/>
                  <a:pt x="8038632" y="5634836"/>
                </a:cubicBezTo>
                <a:cubicBezTo>
                  <a:pt x="8090026" y="5641260"/>
                  <a:pt x="8141867" y="5643481"/>
                  <a:pt x="8193376" y="5648903"/>
                </a:cubicBezTo>
                <a:cubicBezTo>
                  <a:pt x="8230974" y="5652861"/>
                  <a:pt x="8268404" y="5658282"/>
                  <a:pt x="8305918" y="5662971"/>
                </a:cubicBezTo>
                <a:lnTo>
                  <a:pt x="8953032" y="5634836"/>
                </a:lnTo>
                <a:cubicBezTo>
                  <a:pt x="9070268" y="5628072"/>
                  <a:pt x="9002997" y="5625619"/>
                  <a:pt x="9093708" y="5592633"/>
                </a:cubicBezTo>
                <a:cubicBezTo>
                  <a:pt x="9125791" y="5580966"/>
                  <a:pt x="9160099" y="5576164"/>
                  <a:pt x="9192182" y="5564497"/>
                </a:cubicBezTo>
                <a:cubicBezTo>
                  <a:pt x="9211890" y="5557330"/>
                  <a:pt x="9229362" y="5545040"/>
                  <a:pt x="9248453" y="5536362"/>
                </a:cubicBezTo>
                <a:cubicBezTo>
                  <a:pt x="9448618" y="5445379"/>
                  <a:pt x="9250880" y="5542183"/>
                  <a:pt x="9431333" y="5451956"/>
                </a:cubicBezTo>
                <a:cubicBezTo>
                  <a:pt x="9497949" y="5385338"/>
                  <a:pt x="9407570" y="5465315"/>
                  <a:pt x="9529807" y="5409753"/>
                </a:cubicBezTo>
                <a:cubicBezTo>
                  <a:pt x="9560591" y="5395761"/>
                  <a:pt x="9585005" y="5370520"/>
                  <a:pt x="9614213" y="5353482"/>
                </a:cubicBezTo>
                <a:cubicBezTo>
                  <a:pt x="9641384" y="5337632"/>
                  <a:pt x="9671004" y="5326342"/>
                  <a:pt x="9698619" y="5311279"/>
                </a:cubicBezTo>
                <a:cubicBezTo>
                  <a:pt x="9722623" y="5298186"/>
                  <a:pt x="9745771" y="5283568"/>
                  <a:pt x="9768958" y="5269076"/>
                </a:cubicBezTo>
                <a:cubicBezTo>
                  <a:pt x="9783295" y="5260115"/>
                  <a:pt x="9795621" y="5247600"/>
                  <a:pt x="9811161" y="5240940"/>
                </a:cubicBezTo>
                <a:cubicBezTo>
                  <a:pt x="9828932" y="5233324"/>
                  <a:pt x="9848675" y="5231562"/>
                  <a:pt x="9867432" y="5226873"/>
                </a:cubicBezTo>
                <a:cubicBezTo>
                  <a:pt x="9947729" y="5146576"/>
                  <a:pt x="9882645" y="5203931"/>
                  <a:pt x="10036244" y="5114331"/>
                </a:cubicBezTo>
                <a:cubicBezTo>
                  <a:pt x="10050848" y="5105812"/>
                  <a:pt x="10063325" y="5093757"/>
                  <a:pt x="10078447" y="5086196"/>
                </a:cubicBezTo>
                <a:cubicBezTo>
                  <a:pt x="10147781" y="5051529"/>
                  <a:pt x="10095665" y="5097744"/>
                  <a:pt x="10162853" y="5043993"/>
                </a:cubicBezTo>
                <a:cubicBezTo>
                  <a:pt x="10236255" y="4985271"/>
                  <a:pt x="10190060" y="4941140"/>
                  <a:pt x="10345733" y="4889248"/>
                </a:cubicBezTo>
                <a:lnTo>
                  <a:pt x="10387936" y="4875180"/>
                </a:lnTo>
                <a:cubicBezTo>
                  <a:pt x="10455880" y="4807239"/>
                  <a:pt x="10369532" y="4889905"/>
                  <a:pt x="10458275" y="4818910"/>
                </a:cubicBezTo>
                <a:cubicBezTo>
                  <a:pt x="10468632" y="4810624"/>
                  <a:pt x="10475799" y="4798732"/>
                  <a:pt x="10486410" y="4790774"/>
                </a:cubicBezTo>
                <a:cubicBezTo>
                  <a:pt x="10513461" y="4770485"/>
                  <a:pt x="10570816" y="4734503"/>
                  <a:pt x="10570816" y="4734503"/>
                </a:cubicBezTo>
                <a:cubicBezTo>
                  <a:pt x="10580195" y="4715746"/>
                  <a:pt x="10588547" y="4696441"/>
                  <a:pt x="10598952" y="4678233"/>
                </a:cubicBezTo>
                <a:cubicBezTo>
                  <a:pt x="10607340" y="4663554"/>
                  <a:pt x="10621151" y="4651861"/>
                  <a:pt x="10627087" y="4636030"/>
                </a:cubicBezTo>
                <a:cubicBezTo>
                  <a:pt x="10635483" y="4613642"/>
                  <a:pt x="10635356" y="4588888"/>
                  <a:pt x="10641155" y="4565691"/>
                </a:cubicBezTo>
                <a:cubicBezTo>
                  <a:pt x="10644751" y="4551305"/>
                  <a:pt x="10651320" y="4537794"/>
                  <a:pt x="10655222" y="4523488"/>
                </a:cubicBezTo>
                <a:cubicBezTo>
                  <a:pt x="10665396" y="4486182"/>
                  <a:pt x="10683358" y="4410947"/>
                  <a:pt x="10683358" y="4410947"/>
                </a:cubicBezTo>
                <a:cubicBezTo>
                  <a:pt x="10678669" y="4274959"/>
                  <a:pt x="10677053" y="4138830"/>
                  <a:pt x="10669290" y="4002983"/>
                </a:cubicBezTo>
                <a:cubicBezTo>
                  <a:pt x="10667663" y="3974506"/>
                  <a:pt x="10660324" y="3946640"/>
                  <a:pt x="10655222" y="3918577"/>
                </a:cubicBezTo>
                <a:cubicBezTo>
                  <a:pt x="10643314" y="3853082"/>
                  <a:pt x="10642143" y="3852189"/>
                  <a:pt x="10627087" y="3791968"/>
                </a:cubicBezTo>
                <a:cubicBezTo>
                  <a:pt x="10610398" y="3608398"/>
                  <a:pt x="10603481" y="3556949"/>
                  <a:pt x="10598952" y="3341802"/>
                </a:cubicBezTo>
                <a:cubicBezTo>
                  <a:pt x="10575589" y="2232023"/>
                  <a:pt x="10653562" y="2644179"/>
                  <a:pt x="10570816" y="2230454"/>
                </a:cubicBezTo>
                <a:cubicBezTo>
                  <a:pt x="10566127" y="2174183"/>
                  <a:pt x="10566031" y="2117339"/>
                  <a:pt x="10556748" y="2061642"/>
                </a:cubicBezTo>
                <a:cubicBezTo>
                  <a:pt x="10551872" y="2032388"/>
                  <a:pt x="10528613" y="1977236"/>
                  <a:pt x="10528613" y="1977236"/>
                </a:cubicBezTo>
                <a:cubicBezTo>
                  <a:pt x="10523924" y="1925654"/>
                  <a:pt x="10521390" y="1873831"/>
                  <a:pt x="10514545" y="1822491"/>
                </a:cubicBezTo>
                <a:cubicBezTo>
                  <a:pt x="10511990" y="1803326"/>
                  <a:pt x="10504672" y="1785094"/>
                  <a:pt x="10500478" y="1766220"/>
                </a:cubicBezTo>
                <a:cubicBezTo>
                  <a:pt x="10495291" y="1742879"/>
                  <a:pt x="10490687" y="1719407"/>
                  <a:pt x="10486410" y="1695882"/>
                </a:cubicBezTo>
                <a:cubicBezTo>
                  <a:pt x="10481307" y="1667819"/>
                  <a:pt x="10480538" y="1638797"/>
                  <a:pt x="10472342" y="1611476"/>
                </a:cubicBezTo>
                <a:cubicBezTo>
                  <a:pt x="10466316" y="1591390"/>
                  <a:pt x="10452468" y="1574480"/>
                  <a:pt x="10444207" y="1555205"/>
                </a:cubicBezTo>
                <a:cubicBezTo>
                  <a:pt x="10438366" y="1541575"/>
                  <a:pt x="10434213" y="1527260"/>
                  <a:pt x="10430139" y="1513002"/>
                </a:cubicBezTo>
                <a:cubicBezTo>
                  <a:pt x="10424828" y="1494412"/>
                  <a:pt x="10421383" y="1475321"/>
                  <a:pt x="10416072" y="1456731"/>
                </a:cubicBezTo>
                <a:cubicBezTo>
                  <a:pt x="10411998" y="1442473"/>
                  <a:pt x="10406078" y="1428786"/>
                  <a:pt x="10402004" y="1414528"/>
                </a:cubicBezTo>
                <a:cubicBezTo>
                  <a:pt x="10396692" y="1395938"/>
                  <a:pt x="10395552" y="1376028"/>
                  <a:pt x="10387936" y="1358257"/>
                </a:cubicBezTo>
                <a:cubicBezTo>
                  <a:pt x="10367284" y="1310069"/>
                  <a:pt x="10341044" y="1264472"/>
                  <a:pt x="10317598" y="1217580"/>
                </a:cubicBezTo>
                <a:cubicBezTo>
                  <a:pt x="10308220" y="1198823"/>
                  <a:pt x="10301094" y="1178759"/>
                  <a:pt x="10289462" y="1161310"/>
                </a:cubicBezTo>
                <a:cubicBezTo>
                  <a:pt x="10249229" y="1100959"/>
                  <a:pt x="10251700" y="1110216"/>
                  <a:pt x="10219124" y="1020633"/>
                </a:cubicBezTo>
                <a:cubicBezTo>
                  <a:pt x="10212517" y="1002463"/>
                  <a:pt x="10212672" y="982133"/>
                  <a:pt x="10205056" y="964362"/>
                </a:cubicBezTo>
                <a:cubicBezTo>
                  <a:pt x="10185071" y="917731"/>
                  <a:pt x="10176711" y="928930"/>
                  <a:pt x="10148785" y="894023"/>
                </a:cubicBezTo>
                <a:cubicBezTo>
                  <a:pt x="10078754" y="806484"/>
                  <a:pt x="10170859" y="901163"/>
                  <a:pt x="10078447" y="795550"/>
                </a:cubicBezTo>
                <a:cubicBezTo>
                  <a:pt x="10060979" y="775587"/>
                  <a:pt x="10047341" y="747668"/>
                  <a:pt x="10022176" y="739279"/>
                </a:cubicBezTo>
                <a:cubicBezTo>
                  <a:pt x="9953008" y="716222"/>
                  <a:pt x="9939454" y="716125"/>
                  <a:pt x="9881499" y="683008"/>
                </a:cubicBezTo>
                <a:cubicBezTo>
                  <a:pt x="9834019" y="655877"/>
                  <a:pt x="9793874" y="611866"/>
                  <a:pt x="9740822" y="598602"/>
                </a:cubicBezTo>
                <a:cubicBezTo>
                  <a:pt x="9670166" y="580937"/>
                  <a:pt x="9702894" y="590648"/>
                  <a:pt x="9642348" y="570467"/>
                </a:cubicBezTo>
                <a:cubicBezTo>
                  <a:pt x="9561247" y="516398"/>
                  <a:pt x="9639479" y="563208"/>
                  <a:pt x="9557942" y="528263"/>
                </a:cubicBezTo>
                <a:cubicBezTo>
                  <a:pt x="9538667" y="520002"/>
                  <a:pt x="9521904" y="505646"/>
                  <a:pt x="9501672" y="500128"/>
                </a:cubicBezTo>
                <a:cubicBezTo>
                  <a:pt x="9469682" y="491404"/>
                  <a:pt x="9436023" y="490749"/>
                  <a:pt x="9403198" y="486060"/>
                </a:cubicBezTo>
                <a:lnTo>
                  <a:pt x="9318792" y="457925"/>
                </a:lnTo>
                <a:cubicBezTo>
                  <a:pt x="9290656" y="448547"/>
                  <a:pt x="9261921" y="440805"/>
                  <a:pt x="9234385" y="429790"/>
                </a:cubicBezTo>
                <a:cubicBezTo>
                  <a:pt x="9210939" y="420411"/>
                  <a:pt x="9189277" y="402720"/>
                  <a:pt x="9164047" y="401654"/>
                </a:cubicBezTo>
                <a:cubicBezTo>
                  <a:pt x="8854798" y="388587"/>
                  <a:pt x="8545068" y="392276"/>
                  <a:pt x="8235579" y="387587"/>
                </a:cubicBezTo>
                <a:cubicBezTo>
                  <a:pt x="8151173" y="378208"/>
                  <a:pt x="8064751" y="380049"/>
                  <a:pt x="7982361" y="359451"/>
                </a:cubicBezTo>
                <a:cubicBezTo>
                  <a:pt x="7963604" y="354762"/>
                  <a:pt x="7945403" y="346281"/>
                  <a:pt x="7926090" y="345383"/>
                </a:cubicBezTo>
                <a:cubicBezTo>
                  <a:pt x="7743347" y="336883"/>
                  <a:pt x="7560330" y="336005"/>
                  <a:pt x="7377450" y="331316"/>
                </a:cubicBezTo>
                <a:cubicBezTo>
                  <a:pt x="7256256" y="307077"/>
                  <a:pt x="7193971" y="293047"/>
                  <a:pt x="7067961" y="275045"/>
                </a:cubicBezTo>
                <a:cubicBezTo>
                  <a:pt x="7035136" y="270356"/>
                  <a:pt x="7002194" y="266428"/>
                  <a:pt x="6969487" y="260977"/>
                </a:cubicBezTo>
                <a:cubicBezTo>
                  <a:pt x="6722647" y="219837"/>
                  <a:pt x="6907593" y="241283"/>
                  <a:pt x="6659998" y="218774"/>
                </a:cubicBezTo>
                <a:cubicBezTo>
                  <a:pt x="6488141" y="175811"/>
                  <a:pt x="6586011" y="193605"/>
                  <a:pt x="6364576" y="176571"/>
                </a:cubicBezTo>
                <a:lnTo>
                  <a:pt x="6294238" y="162503"/>
                </a:lnTo>
                <a:cubicBezTo>
                  <a:pt x="6247615" y="154026"/>
                  <a:pt x="6156126" y="139635"/>
                  <a:pt x="6111358" y="134368"/>
                </a:cubicBezTo>
                <a:cubicBezTo>
                  <a:pt x="6064555" y="128862"/>
                  <a:pt x="6017519" y="125504"/>
                  <a:pt x="5970681" y="120300"/>
                </a:cubicBezTo>
                <a:cubicBezTo>
                  <a:pt x="5933106" y="116125"/>
                  <a:pt x="5895653" y="110922"/>
                  <a:pt x="5858139" y="106233"/>
                </a:cubicBezTo>
                <a:cubicBezTo>
                  <a:pt x="4921000" y="-128056"/>
                  <a:pt x="3926131" y="96900"/>
                  <a:pt x="2960195" y="106233"/>
                </a:cubicBezTo>
                <a:cubicBezTo>
                  <a:pt x="2936286" y="106464"/>
                  <a:pt x="2913557" y="117140"/>
                  <a:pt x="2889856" y="120300"/>
                </a:cubicBezTo>
                <a:cubicBezTo>
                  <a:pt x="2843143" y="126528"/>
                  <a:pt x="2796071" y="129679"/>
                  <a:pt x="2749179" y="134368"/>
                </a:cubicBezTo>
                <a:cubicBezTo>
                  <a:pt x="2721044" y="143746"/>
                  <a:pt x="2693385" y="154700"/>
                  <a:pt x="2664773" y="162503"/>
                </a:cubicBezTo>
                <a:cubicBezTo>
                  <a:pt x="2641705" y="168794"/>
                  <a:pt x="2617960" y="172294"/>
                  <a:pt x="2594435" y="176571"/>
                </a:cubicBezTo>
                <a:cubicBezTo>
                  <a:pt x="2495208" y="194613"/>
                  <a:pt x="2498086" y="191966"/>
                  <a:pt x="2383419" y="204707"/>
                </a:cubicBezTo>
                <a:cubicBezTo>
                  <a:pt x="2359973" y="214085"/>
                  <a:pt x="2337443" y="226198"/>
                  <a:pt x="2313081" y="232842"/>
                </a:cubicBezTo>
                <a:cubicBezTo>
                  <a:pt x="2285563" y="240347"/>
                  <a:pt x="2256519" y="240722"/>
                  <a:pt x="2228675" y="246910"/>
                </a:cubicBezTo>
                <a:cubicBezTo>
                  <a:pt x="2214200" y="250127"/>
                  <a:pt x="2200858" y="257381"/>
                  <a:pt x="2186472" y="260977"/>
                </a:cubicBezTo>
                <a:cubicBezTo>
                  <a:pt x="2163275" y="266776"/>
                  <a:pt x="2139474" y="269858"/>
                  <a:pt x="2116133" y="275045"/>
                </a:cubicBezTo>
                <a:cubicBezTo>
                  <a:pt x="1997956" y="301307"/>
                  <a:pt x="2122234" y="272757"/>
                  <a:pt x="2003592" y="317248"/>
                </a:cubicBezTo>
                <a:cubicBezTo>
                  <a:pt x="1985489" y="324037"/>
                  <a:pt x="1966280" y="327524"/>
                  <a:pt x="1947321" y="331316"/>
                </a:cubicBezTo>
                <a:cubicBezTo>
                  <a:pt x="1853235" y="350133"/>
                  <a:pt x="1816128" y="349636"/>
                  <a:pt x="1708170" y="359451"/>
                </a:cubicBezTo>
                <a:cubicBezTo>
                  <a:pt x="1647582" y="371569"/>
                  <a:pt x="1616419" y="378588"/>
                  <a:pt x="1553425" y="387587"/>
                </a:cubicBezTo>
                <a:cubicBezTo>
                  <a:pt x="1515999" y="392933"/>
                  <a:pt x="1478398" y="396965"/>
                  <a:pt x="1440884" y="401654"/>
                </a:cubicBezTo>
                <a:cubicBezTo>
                  <a:pt x="1298754" y="458507"/>
                  <a:pt x="1432098" y="413303"/>
                  <a:pt x="1187665" y="443857"/>
                </a:cubicBezTo>
                <a:cubicBezTo>
                  <a:pt x="1172951" y="445696"/>
                  <a:pt x="1159848" y="454328"/>
                  <a:pt x="1145462" y="457925"/>
                </a:cubicBezTo>
                <a:cubicBezTo>
                  <a:pt x="1106130" y="467758"/>
                  <a:pt x="1028356" y="479787"/>
                  <a:pt x="990718" y="486060"/>
                </a:cubicBezTo>
                <a:cubicBezTo>
                  <a:pt x="798598" y="550102"/>
                  <a:pt x="994936" y="480233"/>
                  <a:pt x="850041" y="542331"/>
                </a:cubicBezTo>
                <a:cubicBezTo>
                  <a:pt x="836411" y="548172"/>
                  <a:pt x="820801" y="549198"/>
                  <a:pt x="807838" y="556399"/>
                </a:cubicBezTo>
                <a:cubicBezTo>
                  <a:pt x="778279" y="572821"/>
                  <a:pt x="751567" y="593913"/>
                  <a:pt x="723432" y="612670"/>
                </a:cubicBezTo>
                <a:lnTo>
                  <a:pt x="681228" y="640805"/>
                </a:lnTo>
                <a:cubicBezTo>
                  <a:pt x="681223" y="640808"/>
                  <a:pt x="596826" y="697072"/>
                  <a:pt x="596822" y="697076"/>
                </a:cubicBezTo>
                <a:cubicBezTo>
                  <a:pt x="496564" y="797334"/>
                  <a:pt x="610350" y="689066"/>
                  <a:pt x="512416" y="767414"/>
                </a:cubicBezTo>
                <a:cubicBezTo>
                  <a:pt x="502059" y="775700"/>
                  <a:pt x="494638" y="787264"/>
                  <a:pt x="484281" y="795550"/>
                </a:cubicBezTo>
                <a:cubicBezTo>
                  <a:pt x="471079" y="806112"/>
                  <a:pt x="454915" y="812682"/>
                  <a:pt x="442078" y="823685"/>
                </a:cubicBezTo>
                <a:cubicBezTo>
                  <a:pt x="322682" y="926024"/>
                  <a:pt x="440492" y="843500"/>
                  <a:pt x="343604" y="908091"/>
                </a:cubicBezTo>
                <a:cubicBezTo>
                  <a:pt x="292298" y="1062006"/>
                  <a:pt x="374123" y="828873"/>
                  <a:pt x="301401" y="992497"/>
                </a:cubicBezTo>
                <a:cubicBezTo>
                  <a:pt x="267333" y="1069149"/>
                  <a:pt x="287333" y="1107383"/>
                  <a:pt x="273265" y="1147242"/>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Rectangle 132">
            <a:extLst>
              <a:ext uri="{FF2B5EF4-FFF2-40B4-BE49-F238E27FC236}">
                <a16:creationId xmlns:a16="http://schemas.microsoft.com/office/drawing/2014/main" id="{9E59AE6E-E93B-42B4-A8F1-1DE268F8F2B4}"/>
              </a:ext>
            </a:extLst>
          </p:cNvPr>
          <p:cNvSpPr/>
          <p:nvPr/>
        </p:nvSpPr>
        <p:spPr>
          <a:xfrm>
            <a:off x="12092" y="2134868"/>
            <a:ext cx="2051711" cy="4690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57" name="Group 356">
            <a:extLst>
              <a:ext uri="{FF2B5EF4-FFF2-40B4-BE49-F238E27FC236}">
                <a16:creationId xmlns:a16="http://schemas.microsoft.com/office/drawing/2014/main" id="{8FF1E9E1-E03C-413C-8009-83C9E347CC10}"/>
              </a:ext>
            </a:extLst>
          </p:cNvPr>
          <p:cNvGrpSpPr/>
          <p:nvPr/>
        </p:nvGrpSpPr>
        <p:grpSpPr>
          <a:xfrm>
            <a:off x="4331888" y="1712350"/>
            <a:ext cx="4500564" cy="1583283"/>
            <a:chOff x="4736974" y="2058145"/>
            <a:chExt cx="4500564" cy="1583283"/>
          </a:xfrm>
        </p:grpSpPr>
        <p:grpSp>
          <p:nvGrpSpPr>
            <p:cNvPr id="102" name="Group 75">
              <a:extLst>
                <a:ext uri="{FF2B5EF4-FFF2-40B4-BE49-F238E27FC236}">
                  <a16:creationId xmlns:a16="http://schemas.microsoft.com/office/drawing/2014/main" id="{EEFF52EA-C3BA-4293-BD1F-99807646B393}"/>
                </a:ext>
              </a:extLst>
            </p:cNvPr>
            <p:cNvGrpSpPr>
              <a:grpSpLocks/>
            </p:cNvGrpSpPr>
            <p:nvPr/>
          </p:nvGrpSpPr>
          <p:grpSpPr bwMode="auto">
            <a:xfrm rot="1238408">
              <a:off x="4736974" y="2887567"/>
              <a:ext cx="4500564" cy="753861"/>
              <a:chOff x="857223" y="5089924"/>
              <a:chExt cx="4500595" cy="753866"/>
            </a:xfrm>
          </p:grpSpPr>
          <p:grpSp>
            <p:nvGrpSpPr>
              <p:cNvPr id="103" name="Group 58">
                <a:extLst>
                  <a:ext uri="{FF2B5EF4-FFF2-40B4-BE49-F238E27FC236}">
                    <a16:creationId xmlns:a16="http://schemas.microsoft.com/office/drawing/2014/main" id="{4E8E21BC-50D8-42AA-9CEB-30CFB59BEE6B}"/>
                  </a:ext>
                </a:extLst>
              </p:cNvPr>
              <p:cNvGrpSpPr>
                <a:grpSpLocks/>
              </p:cNvGrpSpPr>
              <p:nvPr/>
            </p:nvGrpSpPr>
            <p:grpSpPr bwMode="auto">
              <a:xfrm>
                <a:off x="2973807" y="5095395"/>
                <a:ext cx="1241003" cy="748394"/>
                <a:chOff x="-312341" y="1809247"/>
                <a:chExt cx="1241003" cy="748394"/>
              </a:xfrm>
            </p:grpSpPr>
            <p:sp>
              <p:nvSpPr>
                <p:cNvPr id="116" name="Rectangle 115">
                  <a:extLst>
                    <a:ext uri="{FF2B5EF4-FFF2-40B4-BE49-F238E27FC236}">
                      <a16:creationId xmlns:a16="http://schemas.microsoft.com/office/drawing/2014/main" id="{30C29394-E5EF-4092-BCE7-9C19274C24FB}"/>
                    </a:ext>
                  </a:extLst>
                </p:cNvPr>
                <p:cNvSpPr/>
                <p:nvPr/>
              </p:nvSpPr>
              <p:spPr>
                <a:xfrm>
                  <a:off x="-275229" y="1986137"/>
                  <a:ext cx="1132452"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Parallelogram 116">
                  <a:extLst>
                    <a:ext uri="{FF2B5EF4-FFF2-40B4-BE49-F238E27FC236}">
                      <a16:creationId xmlns:a16="http://schemas.microsoft.com/office/drawing/2014/main" id="{E4B2B991-F73F-46C7-B950-876F142518B7}"/>
                    </a:ext>
                  </a:extLst>
                </p:cNvPr>
                <p:cNvSpPr/>
                <p:nvPr/>
              </p:nvSpPr>
              <p:spPr>
                <a:xfrm>
                  <a:off x="-312341" y="1809247"/>
                  <a:ext cx="1241003" cy="248329"/>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Rectangle 117">
                  <a:extLst>
                    <a:ext uri="{FF2B5EF4-FFF2-40B4-BE49-F238E27FC236}">
                      <a16:creationId xmlns:a16="http://schemas.microsoft.com/office/drawing/2014/main" id="{3149CD5C-7CC5-4B61-8F00-57F168CE1E8A}"/>
                    </a:ext>
                  </a:extLst>
                </p:cNvPr>
                <p:cNvSpPr/>
                <p:nvPr/>
              </p:nvSpPr>
              <p:spPr>
                <a:xfrm>
                  <a:off x="285720" y="2271889"/>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 name="Group 62">
                <a:extLst>
                  <a:ext uri="{FF2B5EF4-FFF2-40B4-BE49-F238E27FC236}">
                    <a16:creationId xmlns:a16="http://schemas.microsoft.com/office/drawing/2014/main" id="{06D9FC89-6FC4-4DAF-A979-6C8369A9785D}"/>
                  </a:ext>
                </a:extLst>
              </p:cNvPr>
              <p:cNvGrpSpPr>
                <a:grpSpLocks/>
              </p:cNvGrpSpPr>
              <p:nvPr/>
            </p:nvGrpSpPr>
            <p:grpSpPr bwMode="auto">
              <a:xfrm>
                <a:off x="2000231" y="5106201"/>
                <a:ext cx="1057186" cy="737588"/>
                <a:chOff x="-142909" y="1820053"/>
                <a:chExt cx="1057186" cy="737588"/>
              </a:xfrm>
            </p:grpSpPr>
            <p:sp>
              <p:nvSpPr>
                <p:cNvPr id="113" name="Rectangle 112">
                  <a:extLst>
                    <a:ext uri="{FF2B5EF4-FFF2-40B4-BE49-F238E27FC236}">
                      <a16:creationId xmlns:a16="http://schemas.microsoft.com/office/drawing/2014/main" id="{DEC5C986-7C39-4310-BD50-46CE65E4472D}"/>
                    </a:ext>
                  </a:extLst>
                </p:cNvPr>
                <p:cNvSpPr/>
                <p:nvPr/>
              </p:nvSpPr>
              <p:spPr>
                <a:xfrm>
                  <a:off x="-71469" y="1986137"/>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Parallelogram 113">
                  <a:extLst>
                    <a:ext uri="{FF2B5EF4-FFF2-40B4-BE49-F238E27FC236}">
                      <a16:creationId xmlns:a16="http://schemas.microsoft.com/office/drawing/2014/main" id="{90F93686-1806-407D-AD07-2A1011DA7AF6}"/>
                    </a:ext>
                  </a:extLst>
                </p:cNvPr>
                <p:cNvSpPr/>
                <p:nvPr/>
              </p:nvSpPr>
              <p:spPr>
                <a:xfrm>
                  <a:off x="-142909" y="1820053"/>
                  <a:ext cx="1057186" cy="25020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Rectangle 114">
                  <a:extLst>
                    <a:ext uri="{FF2B5EF4-FFF2-40B4-BE49-F238E27FC236}">
                      <a16:creationId xmlns:a16="http://schemas.microsoft.com/office/drawing/2014/main" id="{7F960074-877E-496B-9E52-9A3FDB773C89}"/>
                    </a:ext>
                  </a:extLst>
                </p:cNvPr>
                <p:cNvSpPr/>
                <p:nvPr/>
              </p:nvSpPr>
              <p:spPr>
                <a:xfrm>
                  <a:off x="285720" y="2271889"/>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 name="Group 66">
                <a:extLst>
                  <a:ext uri="{FF2B5EF4-FFF2-40B4-BE49-F238E27FC236}">
                    <a16:creationId xmlns:a16="http://schemas.microsoft.com/office/drawing/2014/main" id="{16DC1751-4D88-4B80-9484-39A037FBEBA8}"/>
                  </a:ext>
                </a:extLst>
              </p:cNvPr>
              <p:cNvGrpSpPr>
                <a:grpSpLocks/>
              </p:cNvGrpSpPr>
              <p:nvPr/>
            </p:nvGrpSpPr>
            <p:grpSpPr bwMode="auto">
              <a:xfrm>
                <a:off x="4134479" y="5089924"/>
                <a:ext cx="1223339" cy="753865"/>
                <a:chOff x="-294677" y="1803776"/>
                <a:chExt cx="1223339" cy="753865"/>
              </a:xfrm>
            </p:grpSpPr>
            <p:sp>
              <p:nvSpPr>
                <p:cNvPr id="110" name="Rectangle 109">
                  <a:extLst>
                    <a:ext uri="{FF2B5EF4-FFF2-40B4-BE49-F238E27FC236}">
                      <a16:creationId xmlns:a16="http://schemas.microsoft.com/office/drawing/2014/main" id="{5D087242-5843-4CBE-B0AC-C373EFB8CD70}"/>
                    </a:ext>
                  </a:extLst>
                </p:cNvPr>
                <p:cNvSpPr/>
                <p:nvPr/>
              </p:nvSpPr>
              <p:spPr>
                <a:xfrm>
                  <a:off x="-294677" y="1986137"/>
                  <a:ext cx="1151901"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Parallelogram 110">
                  <a:extLst>
                    <a:ext uri="{FF2B5EF4-FFF2-40B4-BE49-F238E27FC236}">
                      <a16:creationId xmlns:a16="http://schemas.microsoft.com/office/drawing/2014/main" id="{315F8CB2-0A59-4E28-8BB2-DE52C9FAB35B}"/>
                    </a:ext>
                  </a:extLst>
                </p:cNvPr>
                <p:cNvSpPr/>
                <p:nvPr/>
              </p:nvSpPr>
              <p:spPr>
                <a:xfrm>
                  <a:off x="-294677" y="1803776"/>
                  <a:ext cx="1223339" cy="253799"/>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a:extLst>
                    <a:ext uri="{FF2B5EF4-FFF2-40B4-BE49-F238E27FC236}">
                      <a16:creationId xmlns:a16="http://schemas.microsoft.com/office/drawing/2014/main" id="{3067B316-C128-4E90-8FE4-8B5B9157E31C}"/>
                    </a:ext>
                  </a:extLst>
                </p:cNvPr>
                <p:cNvSpPr/>
                <p:nvPr/>
              </p:nvSpPr>
              <p:spPr>
                <a:xfrm>
                  <a:off x="186584" y="2271889"/>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6" name="Group 70">
                <a:extLst>
                  <a:ext uri="{FF2B5EF4-FFF2-40B4-BE49-F238E27FC236}">
                    <a16:creationId xmlns:a16="http://schemas.microsoft.com/office/drawing/2014/main" id="{C0B5B369-10D5-4813-992D-41E225B8F20F}"/>
                  </a:ext>
                </a:extLst>
              </p:cNvPr>
              <p:cNvGrpSpPr>
                <a:grpSpLocks/>
              </p:cNvGrpSpPr>
              <p:nvPr/>
            </p:nvGrpSpPr>
            <p:grpSpPr bwMode="auto">
              <a:xfrm>
                <a:off x="857223" y="5098885"/>
                <a:ext cx="1302619" cy="744905"/>
                <a:chOff x="-142909" y="1812737"/>
                <a:chExt cx="1302619" cy="744905"/>
              </a:xfrm>
            </p:grpSpPr>
            <p:sp>
              <p:nvSpPr>
                <p:cNvPr id="107" name="Rectangle 106">
                  <a:extLst>
                    <a:ext uri="{FF2B5EF4-FFF2-40B4-BE49-F238E27FC236}">
                      <a16:creationId xmlns:a16="http://schemas.microsoft.com/office/drawing/2014/main" id="{95486644-42C6-4E3F-AD7D-6F5167496E2D}"/>
                    </a:ext>
                  </a:extLst>
                </p:cNvPr>
                <p:cNvSpPr/>
                <p:nvPr/>
              </p:nvSpPr>
              <p:spPr>
                <a:xfrm>
                  <a:off x="-71470" y="1986138"/>
                  <a:ext cx="1120329"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Parallelogram 107">
                  <a:extLst>
                    <a:ext uri="{FF2B5EF4-FFF2-40B4-BE49-F238E27FC236}">
                      <a16:creationId xmlns:a16="http://schemas.microsoft.com/office/drawing/2014/main" id="{49D98926-94D4-4F72-A120-E25ADBE74F0A}"/>
                    </a:ext>
                  </a:extLst>
                </p:cNvPr>
                <p:cNvSpPr/>
                <p:nvPr/>
              </p:nvSpPr>
              <p:spPr>
                <a:xfrm>
                  <a:off x="-142909" y="1812737"/>
                  <a:ext cx="1302619" cy="259691"/>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a:extLst>
                    <a:ext uri="{FF2B5EF4-FFF2-40B4-BE49-F238E27FC236}">
                      <a16:creationId xmlns:a16="http://schemas.microsoft.com/office/drawing/2014/main" id="{DF7C6233-1899-4BE7-946F-99DC0AFDA86A}"/>
                    </a:ext>
                  </a:extLst>
                </p:cNvPr>
                <p:cNvSpPr/>
                <p:nvPr/>
              </p:nvSpPr>
              <p:spPr>
                <a:xfrm>
                  <a:off x="461743" y="2271890"/>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7" name="TextBox 6">
              <a:extLst>
                <a:ext uri="{FF2B5EF4-FFF2-40B4-BE49-F238E27FC236}">
                  <a16:creationId xmlns:a16="http://schemas.microsoft.com/office/drawing/2014/main" id="{FA26DE61-5943-456C-B211-ADEA3001D1E7}"/>
                </a:ext>
              </a:extLst>
            </p:cNvPr>
            <p:cNvSpPr txBox="1"/>
            <p:nvPr/>
          </p:nvSpPr>
          <p:spPr>
            <a:xfrm rot="1107013">
              <a:off x="5662472" y="2058145"/>
              <a:ext cx="2729838" cy="707886"/>
            </a:xfrm>
            <a:prstGeom prst="rect">
              <a:avLst/>
            </a:prstGeom>
            <a:noFill/>
          </p:spPr>
          <p:txBody>
            <a:bodyPr wrap="square" rtlCol="0">
              <a:spAutoFit/>
            </a:bodyPr>
            <a:lstStyle/>
            <a:p>
              <a:r>
                <a:rPr lang="en-ZA" sz="4000" dirty="0">
                  <a:solidFill>
                    <a:schemeClr val="bg1"/>
                  </a:solidFill>
                  <a:latin typeface="Chiller" panose="04020404031007020602" pitchFamily="82" charset="0"/>
                </a:rPr>
                <a:t>Primary School</a:t>
              </a:r>
            </a:p>
          </p:txBody>
        </p:sp>
      </p:grpSp>
      <p:grpSp>
        <p:nvGrpSpPr>
          <p:cNvPr id="347" name="Group 346">
            <a:extLst>
              <a:ext uri="{FF2B5EF4-FFF2-40B4-BE49-F238E27FC236}">
                <a16:creationId xmlns:a16="http://schemas.microsoft.com/office/drawing/2014/main" id="{ABC28D31-4127-4BAC-86CB-F55D0F1705D0}"/>
              </a:ext>
            </a:extLst>
          </p:cNvPr>
          <p:cNvGrpSpPr/>
          <p:nvPr/>
        </p:nvGrpSpPr>
        <p:grpSpPr>
          <a:xfrm>
            <a:off x="2368921" y="4138718"/>
            <a:ext cx="2516224" cy="1810027"/>
            <a:chOff x="2104023" y="3809628"/>
            <a:chExt cx="2516224" cy="1810027"/>
          </a:xfrm>
        </p:grpSpPr>
        <p:grpSp>
          <p:nvGrpSpPr>
            <p:cNvPr id="121" name="Group 120">
              <a:extLst>
                <a:ext uri="{FF2B5EF4-FFF2-40B4-BE49-F238E27FC236}">
                  <a16:creationId xmlns:a16="http://schemas.microsoft.com/office/drawing/2014/main" id="{8483344D-F8B5-46DD-8C99-276B9B164165}"/>
                </a:ext>
              </a:extLst>
            </p:cNvPr>
            <p:cNvGrpSpPr/>
            <p:nvPr/>
          </p:nvGrpSpPr>
          <p:grpSpPr>
            <a:xfrm>
              <a:off x="2104023" y="4277366"/>
              <a:ext cx="2214563" cy="1342289"/>
              <a:chOff x="2501749" y="3774032"/>
              <a:chExt cx="2214563" cy="1342289"/>
            </a:xfrm>
          </p:grpSpPr>
          <p:grpSp>
            <p:nvGrpSpPr>
              <p:cNvPr id="85" name="Group 74">
                <a:extLst>
                  <a:ext uri="{FF2B5EF4-FFF2-40B4-BE49-F238E27FC236}">
                    <a16:creationId xmlns:a16="http://schemas.microsoft.com/office/drawing/2014/main" id="{325D21ED-F421-45A5-8572-F2F7A29B7522}"/>
                  </a:ext>
                </a:extLst>
              </p:cNvPr>
              <p:cNvGrpSpPr>
                <a:grpSpLocks/>
              </p:cNvGrpSpPr>
              <p:nvPr/>
            </p:nvGrpSpPr>
            <p:grpSpPr bwMode="auto">
              <a:xfrm>
                <a:off x="2501749" y="3774032"/>
                <a:ext cx="2214563" cy="1342289"/>
                <a:chOff x="1714480" y="5143512"/>
                <a:chExt cx="2214578" cy="714380"/>
              </a:xfrm>
            </p:grpSpPr>
            <p:grpSp>
              <p:nvGrpSpPr>
                <p:cNvPr id="87" name="Group 62">
                  <a:extLst>
                    <a:ext uri="{FF2B5EF4-FFF2-40B4-BE49-F238E27FC236}">
                      <a16:creationId xmlns:a16="http://schemas.microsoft.com/office/drawing/2014/main" id="{0D2CB5A0-C880-4361-BFCE-82A3C4AB10CE}"/>
                    </a:ext>
                  </a:extLst>
                </p:cNvPr>
                <p:cNvGrpSpPr>
                  <a:grpSpLocks/>
                </p:cNvGrpSpPr>
                <p:nvPr/>
              </p:nvGrpSpPr>
              <p:grpSpPr bwMode="auto">
                <a:xfrm>
                  <a:off x="2782292" y="5143512"/>
                  <a:ext cx="1146766" cy="714380"/>
                  <a:chOff x="639152" y="1857364"/>
                  <a:chExt cx="1146766" cy="714380"/>
                </a:xfrm>
              </p:grpSpPr>
              <p:sp>
                <p:nvSpPr>
                  <p:cNvPr id="96" name="Rectangle 95">
                    <a:extLst>
                      <a:ext uri="{FF2B5EF4-FFF2-40B4-BE49-F238E27FC236}">
                        <a16:creationId xmlns:a16="http://schemas.microsoft.com/office/drawing/2014/main" id="{2BDC5BDE-F4D4-42EF-AF2C-E266D5DBC816}"/>
                      </a:ext>
                    </a:extLst>
                  </p:cNvPr>
                  <p:cNvSpPr/>
                  <p:nvPr/>
                </p:nvSpPr>
                <p:spPr>
                  <a:xfrm>
                    <a:off x="676750" y="2000240"/>
                    <a:ext cx="1037730"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Parallelogram 96">
                    <a:extLst>
                      <a:ext uri="{FF2B5EF4-FFF2-40B4-BE49-F238E27FC236}">
                        <a16:creationId xmlns:a16="http://schemas.microsoft.com/office/drawing/2014/main" id="{F49BF8D2-5B6C-480A-B48D-AA8CF553EAD9}"/>
                      </a:ext>
                    </a:extLst>
                  </p:cNvPr>
                  <p:cNvSpPr/>
                  <p:nvPr/>
                </p:nvSpPr>
                <p:spPr>
                  <a:xfrm>
                    <a:off x="639152" y="1857364"/>
                    <a:ext cx="1146766"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a:extLst>
                      <a:ext uri="{FF2B5EF4-FFF2-40B4-BE49-F238E27FC236}">
                        <a16:creationId xmlns:a16="http://schemas.microsoft.com/office/drawing/2014/main" id="{B0871276-DE4A-4E34-BE6B-2F19421F3DDE}"/>
                      </a:ext>
                    </a:extLst>
                  </p:cNvPr>
                  <p:cNvSpPr/>
                  <p:nvPr/>
                </p:nvSpPr>
                <p:spPr>
                  <a:xfrm>
                    <a:off x="1124427" y="2285992"/>
                    <a:ext cx="257481"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9" name="Group 70">
                  <a:extLst>
                    <a:ext uri="{FF2B5EF4-FFF2-40B4-BE49-F238E27FC236}">
                      <a16:creationId xmlns:a16="http://schemas.microsoft.com/office/drawing/2014/main" id="{88937851-F768-4C96-851E-D6C31A90FEAC}"/>
                    </a:ext>
                  </a:extLst>
                </p:cNvPr>
                <p:cNvGrpSpPr>
                  <a:grpSpLocks/>
                </p:cNvGrpSpPr>
                <p:nvPr/>
              </p:nvGrpSpPr>
              <p:grpSpPr bwMode="auto">
                <a:xfrm>
                  <a:off x="1714480" y="5143512"/>
                  <a:ext cx="1167990" cy="714380"/>
                  <a:chOff x="714348" y="1857364"/>
                  <a:chExt cx="1167990" cy="714380"/>
                </a:xfrm>
              </p:grpSpPr>
              <p:sp>
                <p:nvSpPr>
                  <p:cNvPr id="90" name="Rectangle 89">
                    <a:extLst>
                      <a:ext uri="{FF2B5EF4-FFF2-40B4-BE49-F238E27FC236}">
                        <a16:creationId xmlns:a16="http://schemas.microsoft.com/office/drawing/2014/main" id="{0606AD5B-93AE-4508-AEBA-FB4BE4BE0FC0}"/>
                      </a:ext>
                    </a:extLst>
                  </p:cNvPr>
                  <p:cNvSpPr/>
                  <p:nvPr/>
                </p:nvSpPr>
                <p:spPr>
                  <a:xfrm>
                    <a:off x="785786" y="2000240"/>
                    <a:ext cx="1033971"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Parallelogram 90">
                    <a:extLst>
                      <a:ext uri="{FF2B5EF4-FFF2-40B4-BE49-F238E27FC236}">
                        <a16:creationId xmlns:a16="http://schemas.microsoft.com/office/drawing/2014/main" id="{444F58D4-AF73-4C38-B1BE-F6C28F9667C3}"/>
                      </a:ext>
                    </a:extLst>
                  </p:cNvPr>
                  <p:cNvSpPr/>
                  <p:nvPr/>
                </p:nvSpPr>
                <p:spPr>
                  <a:xfrm>
                    <a:off x="714348" y="1857364"/>
                    <a:ext cx="1167990"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a:extLst>
                      <a:ext uri="{FF2B5EF4-FFF2-40B4-BE49-F238E27FC236}">
                        <a16:creationId xmlns:a16="http://schemas.microsoft.com/office/drawing/2014/main" id="{B7711E85-0DE1-4417-AF2B-47671DD64920}"/>
                      </a:ext>
                    </a:extLst>
                  </p:cNvPr>
                  <p:cNvSpPr/>
                  <p:nvPr/>
                </p:nvSpPr>
                <p:spPr>
                  <a:xfrm>
                    <a:off x="1142976" y="2285992"/>
                    <a:ext cx="30712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20" name="Arrow: Quad 119">
                <a:extLst>
                  <a:ext uri="{FF2B5EF4-FFF2-40B4-BE49-F238E27FC236}">
                    <a16:creationId xmlns:a16="http://schemas.microsoft.com/office/drawing/2014/main" id="{C120CCD2-F589-40BC-ADF5-BD1F1B4C6314}"/>
                  </a:ext>
                </a:extLst>
              </p:cNvPr>
              <p:cNvSpPr/>
              <p:nvPr/>
            </p:nvSpPr>
            <p:spPr>
              <a:xfrm>
                <a:off x="3325551" y="3938596"/>
                <a:ext cx="586400" cy="634786"/>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23" name="TextBox 122">
              <a:extLst>
                <a:ext uri="{FF2B5EF4-FFF2-40B4-BE49-F238E27FC236}">
                  <a16:creationId xmlns:a16="http://schemas.microsoft.com/office/drawing/2014/main" id="{3F8661DA-BF30-4394-A290-6EA58EDC1506}"/>
                </a:ext>
              </a:extLst>
            </p:cNvPr>
            <p:cNvSpPr txBox="1"/>
            <p:nvPr/>
          </p:nvSpPr>
          <p:spPr>
            <a:xfrm>
              <a:off x="2332463" y="3809628"/>
              <a:ext cx="2287784" cy="584775"/>
            </a:xfrm>
            <a:prstGeom prst="rect">
              <a:avLst/>
            </a:prstGeom>
            <a:noFill/>
          </p:spPr>
          <p:txBody>
            <a:bodyPr wrap="square" rtlCol="0">
              <a:spAutoFit/>
            </a:bodyPr>
            <a:lstStyle/>
            <a:p>
              <a:r>
                <a:rPr lang="en-ZA" sz="3200" dirty="0">
                  <a:solidFill>
                    <a:schemeClr val="bg1"/>
                  </a:solidFill>
                  <a:latin typeface="Chiller" panose="04020404031007020602" pitchFamily="82" charset="0"/>
                </a:rPr>
                <a:t>Health Centre</a:t>
              </a:r>
            </a:p>
          </p:txBody>
        </p:sp>
      </p:grpSp>
      <p:sp>
        <p:nvSpPr>
          <p:cNvPr id="124" name="Circle: Hollow 123">
            <a:extLst>
              <a:ext uri="{FF2B5EF4-FFF2-40B4-BE49-F238E27FC236}">
                <a16:creationId xmlns:a16="http://schemas.microsoft.com/office/drawing/2014/main" id="{D1D2694A-2E08-4FD8-AD12-11EF9DFC40CB}"/>
              </a:ext>
            </a:extLst>
          </p:cNvPr>
          <p:cNvSpPr/>
          <p:nvPr/>
        </p:nvSpPr>
        <p:spPr>
          <a:xfrm>
            <a:off x="4628391" y="5875262"/>
            <a:ext cx="492557" cy="505721"/>
          </a:xfrm>
          <a:prstGeom prst="don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25" name="Circle: Hollow 124">
            <a:extLst>
              <a:ext uri="{FF2B5EF4-FFF2-40B4-BE49-F238E27FC236}">
                <a16:creationId xmlns:a16="http://schemas.microsoft.com/office/drawing/2014/main" id="{A888EEEC-A4F1-4B4D-97E3-EC1F0DF68447}"/>
              </a:ext>
            </a:extLst>
          </p:cNvPr>
          <p:cNvSpPr/>
          <p:nvPr/>
        </p:nvSpPr>
        <p:spPr>
          <a:xfrm>
            <a:off x="5030691" y="843046"/>
            <a:ext cx="492557" cy="505721"/>
          </a:xfrm>
          <a:prstGeom prst="don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26" name="Circle: Hollow 125">
            <a:extLst>
              <a:ext uri="{FF2B5EF4-FFF2-40B4-BE49-F238E27FC236}">
                <a16:creationId xmlns:a16="http://schemas.microsoft.com/office/drawing/2014/main" id="{F2DD5594-90CB-46A3-A021-9D53DAB1892C}"/>
              </a:ext>
            </a:extLst>
          </p:cNvPr>
          <p:cNvSpPr/>
          <p:nvPr/>
        </p:nvSpPr>
        <p:spPr>
          <a:xfrm>
            <a:off x="241886" y="4426730"/>
            <a:ext cx="259914" cy="229408"/>
          </a:xfrm>
          <a:prstGeom prst="don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nvGrpSpPr>
          <p:cNvPr id="42" name="Group 41">
            <a:extLst>
              <a:ext uri="{FF2B5EF4-FFF2-40B4-BE49-F238E27FC236}">
                <a16:creationId xmlns:a16="http://schemas.microsoft.com/office/drawing/2014/main" id="{37E3C57D-DE76-4EA8-AE3A-D989439CB887}"/>
              </a:ext>
            </a:extLst>
          </p:cNvPr>
          <p:cNvGrpSpPr/>
          <p:nvPr/>
        </p:nvGrpSpPr>
        <p:grpSpPr>
          <a:xfrm>
            <a:off x="174742" y="-45900"/>
            <a:ext cx="12301202" cy="6232594"/>
            <a:chOff x="-37824" y="155501"/>
            <a:chExt cx="12301202" cy="6232594"/>
          </a:xfrm>
        </p:grpSpPr>
        <p:grpSp>
          <p:nvGrpSpPr>
            <p:cNvPr id="356" name="Group 355">
              <a:extLst>
                <a:ext uri="{FF2B5EF4-FFF2-40B4-BE49-F238E27FC236}">
                  <a16:creationId xmlns:a16="http://schemas.microsoft.com/office/drawing/2014/main" id="{09B6C895-278D-4F71-A77C-42B37257DFF2}"/>
                </a:ext>
              </a:extLst>
            </p:cNvPr>
            <p:cNvGrpSpPr/>
            <p:nvPr/>
          </p:nvGrpSpPr>
          <p:grpSpPr>
            <a:xfrm>
              <a:off x="-37824" y="155501"/>
              <a:ext cx="1459831" cy="1249294"/>
              <a:chOff x="-37824" y="155501"/>
              <a:chExt cx="1459831" cy="1249294"/>
            </a:xfrm>
          </p:grpSpPr>
          <p:sp>
            <p:nvSpPr>
              <p:cNvPr id="8" name="TextBox 7">
                <a:extLst>
                  <a:ext uri="{FF2B5EF4-FFF2-40B4-BE49-F238E27FC236}">
                    <a16:creationId xmlns:a16="http://schemas.microsoft.com/office/drawing/2014/main" id="{E47979BF-8599-41FC-AC5C-528E8E988864}"/>
                  </a:ext>
                </a:extLst>
              </p:cNvPr>
              <p:cNvSpPr txBox="1"/>
              <p:nvPr/>
            </p:nvSpPr>
            <p:spPr>
              <a:xfrm>
                <a:off x="-37824" y="155501"/>
                <a:ext cx="1459831" cy="769441"/>
              </a:xfrm>
              <a:prstGeom prst="rect">
                <a:avLst/>
              </a:prstGeom>
              <a:noFill/>
            </p:spPr>
            <p:txBody>
              <a:bodyPr wrap="square" rtlCol="0">
                <a:spAutoFit/>
              </a:bodyPr>
              <a:lstStyle/>
              <a:p>
                <a:r>
                  <a:rPr lang="en-ZA" sz="4400" dirty="0">
                    <a:latin typeface="Chiller" panose="04020404031007020602" pitchFamily="82" charset="0"/>
                  </a:rPr>
                  <a:t>to  city</a:t>
                </a:r>
              </a:p>
            </p:txBody>
          </p:sp>
          <p:cxnSp>
            <p:nvCxnSpPr>
              <p:cNvPr id="11" name="Straight Arrow Connector 10">
                <a:extLst>
                  <a:ext uri="{FF2B5EF4-FFF2-40B4-BE49-F238E27FC236}">
                    <a16:creationId xmlns:a16="http://schemas.microsoft.com/office/drawing/2014/main" id="{C2085405-BB07-4A47-80C1-0A5C5BC4B309}"/>
                  </a:ext>
                </a:extLst>
              </p:cNvPr>
              <p:cNvCxnSpPr/>
              <p:nvPr/>
            </p:nvCxnSpPr>
            <p:spPr>
              <a:xfrm flipH="1" flipV="1">
                <a:off x="96254" y="1051869"/>
                <a:ext cx="898357" cy="35292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EA5692E3-6E62-459C-920A-8E7ECEA5A5D7}"/>
                </a:ext>
              </a:extLst>
            </p:cNvPr>
            <p:cNvGrpSpPr/>
            <p:nvPr/>
          </p:nvGrpSpPr>
          <p:grpSpPr>
            <a:xfrm>
              <a:off x="10803547" y="5203054"/>
              <a:ext cx="1459831" cy="1185041"/>
              <a:chOff x="10841842" y="5669773"/>
              <a:chExt cx="1459831" cy="1185041"/>
            </a:xfrm>
          </p:grpSpPr>
          <p:cxnSp>
            <p:nvCxnSpPr>
              <p:cNvPr id="10" name="Straight Arrow Connector 9">
                <a:extLst>
                  <a:ext uri="{FF2B5EF4-FFF2-40B4-BE49-F238E27FC236}">
                    <a16:creationId xmlns:a16="http://schemas.microsoft.com/office/drawing/2014/main" id="{DB162EBB-F0C6-4A5C-8E6A-ADE23CBB12C9}"/>
                  </a:ext>
                </a:extLst>
              </p:cNvPr>
              <p:cNvCxnSpPr/>
              <p:nvPr/>
            </p:nvCxnSpPr>
            <p:spPr>
              <a:xfrm flipH="1" flipV="1">
                <a:off x="11149265" y="5669773"/>
                <a:ext cx="898357" cy="352926"/>
              </a:xfrm>
              <a:prstGeom prst="straightConnector1">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070E7D-850E-4A6D-BF09-BF3405AED16B}"/>
                  </a:ext>
                </a:extLst>
              </p:cNvPr>
              <p:cNvSpPr txBox="1"/>
              <p:nvPr/>
            </p:nvSpPr>
            <p:spPr>
              <a:xfrm>
                <a:off x="10841842" y="6085373"/>
                <a:ext cx="1459831" cy="769441"/>
              </a:xfrm>
              <a:prstGeom prst="rect">
                <a:avLst/>
              </a:prstGeom>
              <a:noFill/>
            </p:spPr>
            <p:txBody>
              <a:bodyPr wrap="square" rtlCol="0">
                <a:spAutoFit/>
              </a:bodyPr>
              <a:lstStyle/>
              <a:p>
                <a:r>
                  <a:rPr lang="en-ZA" sz="4400" dirty="0">
                    <a:latin typeface="Chiller" panose="04020404031007020602" pitchFamily="82" charset="0"/>
                  </a:rPr>
                  <a:t>to sea</a:t>
                </a:r>
              </a:p>
            </p:txBody>
          </p:sp>
        </p:grpSp>
        <p:cxnSp>
          <p:nvCxnSpPr>
            <p:cNvPr id="4" name="Straight Connector 3">
              <a:extLst>
                <a:ext uri="{FF2B5EF4-FFF2-40B4-BE49-F238E27FC236}">
                  <a16:creationId xmlns:a16="http://schemas.microsoft.com/office/drawing/2014/main" id="{143AB72A-8174-49B7-86C3-EC66DADFFF12}"/>
                </a:ext>
              </a:extLst>
            </p:cNvPr>
            <p:cNvCxnSpPr>
              <a:cxnSpLocks/>
            </p:cNvCxnSpPr>
            <p:nvPr/>
          </p:nvCxnSpPr>
          <p:spPr>
            <a:xfrm>
              <a:off x="40084" y="1406877"/>
              <a:ext cx="12102601" cy="4476274"/>
            </a:xfrm>
            <a:prstGeom prst="line">
              <a:avLst/>
            </a:prstGeom>
            <a:ln w="130175" cmpd="dbl">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AF76EFE-7F0C-4B81-9799-CCF10813C688}"/>
                </a:ext>
              </a:extLst>
            </p:cNvPr>
            <p:cNvCxnSpPr>
              <a:cxnSpLocks/>
            </p:cNvCxnSpPr>
            <p:nvPr/>
          </p:nvCxnSpPr>
          <p:spPr>
            <a:xfrm>
              <a:off x="241995" y="2826881"/>
              <a:ext cx="418648" cy="70812"/>
            </a:xfrm>
            <a:prstGeom prst="line">
              <a:avLst/>
            </a:prstGeom>
            <a:ln w="130175"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5C68E60C-C386-4D09-A085-A6338E53468B}"/>
              </a:ext>
            </a:extLst>
          </p:cNvPr>
          <p:cNvGrpSpPr/>
          <p:nvPr/>
        </p:nvGrpSpPr>
        <p:grpSpPr>
          <a:xfrm>
            <a:off x="226843" y="-156502"/>
            <a:ext cx="10563418" cy="6819828"/>
            <a:chOff x="226843" y="-156502"/>
            <a:chExt cx="10563418" cy="6819828"/>
          </a:xfrm>
        </p:grpSpPr>
        <p:grpSp>
          <p:nvGrpSpPr>
            <p:cNvPr id="127" name="Group 67">
              <a:extLst>
                <a:ext uri="{FF2B5EF4-FFF2-40B4-BE49-F238E27FC236}">
                  <a16:creationId xmlns:a16="http://schemas.microsoft.com/office/drawing/2014/main" id="{5ADCA3E9-964F-4D2E-9D91-06651514AA98}"/>
                </a:ext>
              </a:extLst>
            </p:cNvPr>
            <p:cNvGrpSpPr>
              <a:grpSpLocks/>
            </p:cNvGrpSpPr>
            <p:nvPr/>
          </p:nvGrpSpPr>
          <p:grpSpPr bwMode="auto">
            <a:xfrm>
              <a:off x="226843" y="3132361"/>
              <a:ext cx="435001" cy="505335"/>
              <a:chOff x="1571604" y="2143116"/>
              <a:chExt cx="1285884" cy="1262377"/>
            </a:xfrm>
          </p:grpSpPr>
          <p:sp>
            <p:nvSpPr>
              <p:cNvPr id="128" name="Rectangle 127">
                <a:extLst>
                  <a:ext uri="{FF2B5EF4-FFF2-40B4-BE49-F238E27FC236}">
                    <a16:creationId xmlns:a16="http://schemas.microsoft.com/office/drawing/2014/main" id="{411A3A3E-9140-49D8-982D-E9169D10BA1B}"/>
                  </a:ext>
                </a:extLst>
              </p:cNvPr>
              <p:cNvSpPr/>
              <p:nvPr/>
            </p:nvSpPr>
            <p:spPr>
              <a:xfrm>
                <a:off x="1669162" y="2762549"/>
                <a:ext cx="1000132" cy="6429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Isosceles Triangle 128">
                <a:extLst>
                  <a:ext uri="{FF2B5EF4-FFF2-40B4-BE49-F238E27FC236}">
                    <a16:creationId xmlns:a16="http://schemas.microsoft.com/office/drawing/2014/main" id="{FB238F89-6488-41CF-942F-B2784692E333}"/>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a:extLst>
                  <a:ext uri="{FF2B5EF4-FFF2-40B4-BE49-F238E27FC236}">
                    <a16:creationId xmlns:a16="http://schemas.microsoft.com/office/drawing/2014/main" id="{E2831FD6-EA4F-4F2A-8087-8EEE985BFB02}"/>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94850984-F79A-447F-9BFC-CE1889E8AE61}"/>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68459C5E-01DA-4561-BA5B-2AF7B6FA5247}"/>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0" name="Group 49">
              <a:extLst>
                <a:ext uri="{FF2B5EF4-FFF2-40B4-BE49-F238E27FC236}">
                  <a16:creationId xmlns:a16="http://schemas.microsoft.com/office/drawing/2014/main" id="{ED79B111-A8B9-483F-BA55-DB1A34FA2748}"/>
                </a:ext>
              </a:extLst>
            </p:cNvPr>
            <p:cNvGrpSpPr/>
            <p:nvPr/>
          </p:nvGrpSpPr>
          <p:grpSpPr>
            <a:xfrm>
              <a:off x="1586115" y="-156502"/>
              <a:ext cx="9204146" cy="6819828"/>
              <a:chOff x="1586115" y="-156502"/>
              <a:chExt cx="9204146" cy="6819828"/>
            </a:xfrm>
          </p:grpSpPr>
          <p:grpSp>
            <p:nvGrpSpPr>
              <p:cNvPr id="49" name="Group 48">
                <a:extLst>
                  <a:ext uri="{FF2B5EF4-FFF2-40B4-BE49-F238E27FC236}">
                    <a16:creationId xmlns:a16="http://schemas.microsoft.com/office/drawing/2014/main" id="{A5B744EB-759D-4FC4-823A-1D6C640B545D}"/>
                  </a:ext>
                </a:extLst>
              </p:cNvPr>
              <p:cNvGrpSpPr/>
              <p:nvPr/>
            </p:nvGrpSpPr>
            <p:grpSpPr>
              <a:xfrm>
                <a:off x="1586115" y="-156502"/>
                <a:ext cx="4051717" cy="1778225"/>
                <a:chOff x="1586115" y="-156502"/>
                <a:chExt cx="4051717" cy="1778225"/>
              </a:xfrm>
            </p:grpSpPr>
            <p:grpSp>
              <p:nvGrpSpPr>
                <p:cNvPr id="166" name="Group 67">
                  <a:extLst>
                    <a:ext uri="{FF2B5EF4-FFF2-40B4-BE49-F238E27FC236}">
                      <a16:creationId xmlns:a16="http://schemas.microsoft.com/office/drawing/2014/main" id="{879D9B72-CF24-431B-88B4-660D89EFA302}"/>
                    </a:ext>
                  </a:extLst>
                </p:cNvPr>
                <p:cNvGrpSpPr>
                  <a:grpSpLocks/>
                </p:cNvGrpSpPr>
                <p:nvPr/>
              </p:nvGrpSpPr>
              <p:grpSpPr bwMode="auto">
                <a:xfrm>
                  <a:off x="4401623" y="-10963"/>
                  <a:ext cx="477306" cy="521712"/>
                  <a:chOff x="1571604" y="2143116"/>
                  <a:chExt cx="1285884" cy="1143008"/>
                </a:xfrm>
              </p:grpSpPr>
              <p:sp>
                <p:nvSpPr>
                  <p:cNvPr id="167" name="Rectangle 166">
                    <a:extLst>
                      <a:ext uri="{FF2B5EF4-FFF2-40B4-BE49-F238E27FC236}">
                        <a16:creationId xmlns:a16="http://schemas.microsoft.com/office/drawing/2014/main" id="{DB4C449B-5741-4BD9-B936-F2E8ACC5E1EB}"/>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8" name="Isosceles Triangle 167">
                    <a:extLst>
                      <a:ext uri="{FF2B5EF4-FFF2-40B4-BE49-F238E27FC236}">
                        <a16:creationId xmlns:a16="http://schemas.microsoft.com/office/drawing/2014/main" id="{07C7A066-90CB-4506-B4DB-1288D0826F1B}"/>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Rectangle 168">
                    <a:extLst>
                      <a:ext uri="{FF2B5EF4-FFF2-40B4-BE49-F238E27FC236}">
                        <a16:creationId xmlns:a16="http://schemas.microsoft.com/office/drawing/2014/main" id="{5775A049-2ECA-4806-9375-B15A46E26F37}"/>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Rectangle 169">
                    <a:extLst>
                      <a:ext uri="{FF2B5EF4-FFF2-40B4-BE49-F238E27FC236}">
                        <a16:creationId xmlns:a16="http://schemas.microsoft.com/office/drawing/2014/main" id="{49E44D9C-AD49-4D87-A16E-33F8D295AAD6}"/>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ectangle 170">
                    <a:extLst>
                      <a:ext uri="{FF2B5EF4-FFF2-40B4-BE49-F238E27FC236}">
                        <a16:creationId xmlns:a16="http://schemas.microsoft.com/office/drawing/2014/main" id="{AF4C6A50-D35E-419B-A705-CCAEB1F1D067}"/>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5" name="Group 184">
                  <a:extLst>
                    <a:ext uri="{FF2B5EF4-FFF2-40B4-BE49-F238E27FC236}">
                      <a16:creationId xmlns:a16="http://schemas.microsoft.com/office/drawing/2014/main" id="{9C78C1AF-1DB4-49D3-B3C0-54F103BF08C5}"/>
                    </a:ext>
                  </a:extLst>
                </p:cNvPr>
                <p:cNvGrpSpPr/>
                <p:nvPr/>
              </p:nvGrpSpPr>
              <p:grpSpPr>
                <a:xfrm>
                  <a:off x="1586115" y="-156502"/>
                  <a:ext cx="4051717" cy="1778225"/>
                  <a:chOff x="1478375" y="10439"/>
                  <a:chExt cx="4051717" cy="1796342"/>
                </a:xfrm>
              </p:grpSpPr>
              <p:grpSp>
                <p:nvGrpSpPr>
                  <p:cNvPr id="19" name="Group 111">
                    <a:extLst>
                      <a:ext uri="{FF2B5EF4-FFF2-40B4-BE49-F238E27FC236}">
                        <a16:creationId xmlns:a16="http://schemas.microsoft.com/office/drawing/2014/main" id="{60D819D9-0D1D-49DF-974F-DA437333E4B8}"/>
                      </a:ext>
                    </a:extLst>
                  </p:cNvPr>
                  <p:cNvGrpSpPr>
                    <a:grpSpLocks/>
                  </p:cNvGrpSpPr>
                  <p:nvPr/>
                </p:nvGrpSpPr>
                <p:grpSpPr bwMode="auto">
                  <a:xfrm>
                    <a:off x="1955392" y="831095"/>
                    <a:ext cx="541688" cy="468847"/>
                    <a:chOff x="5600704" y="3100382"/>
                    <a:chExt cx="1285884" cy="1143008"/>
                  </a:xfrm>
                </p:grpSpPr>
                <p:grpSp>
                  <p:nvGrpSpPr>
                    <p:cNvPr id="20" name="Group 31">
                      <a:extLst>
                        <a:ext uri="{FF2B5EF4-FFF2-40B4-BE49-F238E27FC236}">
                          <a16:creationId xmlns:a16="http://schemas.microsoft.com/office/drawing/2014/main" id="{EB2AFF62-BC40-48BE-A488-F61FEE61CE73}"/>
                        </a:ext>
                      </a:extLst>
                    </p:cNvPr>
                    <p:cNvGrpSpPr>
                      <a:grpSpLocks/>
                    </p:cNvGrpSpPr>
                    <p:nvPr/>
                  </p:nvGrpSpPr>
                  <p:grpSpPr bwMode="auto">
                    <a:xfrm>
                      <a:off x="5600704" y="3100382"/>
                      <a:ext cx="1285884" cy="1143008"/>
                      <a:chOff x="1571604" y="2143116"/>
                      <a:chExt cx="1285884" cy="1143008"/>
                    </a:xfrm>
                  </p:grpSpPr>
                  <p:sp>
                    <p:nvSpPr>
                      <p:cNvPr id="22" name="Rectangle 21">
                        <a:extLst>
                          <a:ext uri="{FF2B5EF4-FFF2-40B4-BE49-F238E27FC236}">
                            <a16:creationId xmlns:a16="http://schemas.microsoft.com/office/drawing/2014/main" id="{162A4EBA-C4A6-4015-9D28-D1D4B3104CF1}"/>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a:extLst>
                          <a:ext uri="{FF2B5EF4-FFF2-40B4-BE49-F238E27FC236}">
                            <a16:creationId xmlns:a16="http://schemas.microsoft.com/office/drawing/2014/main" id="{C845D584-4DA2-49C0-AB6B-4282B3013177}"/>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CC09CCA0-5BCC-4CC5-9F0E-BB7BD3B3259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2008768F-B1F8-4797-A90C-118126E3DF4E}"/>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 name="Rectangle 20">
                      <a:extLst>
                        <a:ext uri="{FF2B5EF4-FFF2-40B4-BE49-F238E27FC236}">
                          <a16:creationId xmlns:a16="http://schemas.microsoft.com/office/drawing/2014/main" id="{916A05FA-F9A1-4CE7-B141-9DB44248165F}"/>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 name="Group 118">
                    <a:extLst>
                      <a:ext uri="{FF2B5EF4-FFF2-40B4-BE49-F238E27FC236}">
                        <a16:creationId xmlns:a16="http://schemas.microsoft.com/office/drawing/2014/main" id="{6E346BD6-2179-4C6C-AB3E-735FC0C94273}"/>
                      </a:ext>
                    </a:extLst>
                  </p:cNvPr>
                  <p:cNvGrpSpPr>
                    <a:grpSpLocks/>
                  </p:cNvGrpSpPr>
                  <p:nvPr/>
                </p:nvGrpSpPr>
                <p:grpSpPr bwMode="auto">
                  <a:xfrm>
                    <a:off x="2397796" y="1185999"/>
                    <a:ext cx="607987" cy="618099"/>
                    <a:chOff x="5600704" y="3100382"/>
                    <a:chExt cx="1285884" cy="1143008"/>
                  </a:xfrm>
                </p:grpSpPr>
                <p:grpSp>
                  <p:nvGrpSpPr>
                    <p:cNvPr id="27" name="Group 31">
                      <a:extLst>
                        <a:ext uri="{FF2B5EF4-FFF2-40B4-BE49-F238E27FC236}">
                          <a16:creationId xmlns:a16="http://schemas.microsoft.com/office/drawing/2014/main" id="{6D5F1D56-8B82-4A23-8374-D22B336331B4}"/>
                        </a:ext>
                      </a:extLst>
                    </p:cNvPr>
                    <p:cNvGrpSpPr>
                      <a:grpSpLocks/>
                    </p:cNvGrpSpPr>
                    <p:nvPr/>
                  </p:nvGrpSpPr>
                  <p:grpSpPr bwMode="auto">
                    <a:xfrm>
                      <a:off x="5600704" y="3100382"/>
                      <a:ext cx="1285884" cy="1143008"/>
                      <a:chOff x="1571604" y="2143116"/>
                      <a:chExt cx="1285884" cy="1143008"/>
                    </a:xfrm>
                  </p:grpSpPr>
                  <p:sp>
                    <p:nvSpPr>
                      <p:cNvPr id="29" name="Rectangle 28">
                        <a:extLst>
                          <a:ext uri="{FF2B5EF4-FFF2-40B4-BE49-F238E27FC236}">
                            <a16:creationId xmlns:a16="http://schemas.microsoft.com/office/drawing/2014/main" id="{036FB73F-0AA7-4B9E-9172-7C9F994075D4}"/>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Isosceles Triangle 29">
                        <a:extLst>
                          <a:ext uri="{FF2B5EF4-FFF2-40B4-BE49-F238E27FC236}">
                            <a16:creationId xmlns:a16="http://schemas.microsoft.com/office/drawing/2014/main" id="{53B892BB-A90C-4587-ACC0-B929620B6804}"/>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34F20985-2890-497F-B6D4-0D77DE1811EF}"/>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AA71162D-834E-4561-92B7-2F9B8B01F2F8}"/>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 name="Rectangle 27">
                      <a:extLst>
                        <a:ext uri="{FF2B5EF4-FFF2-40B4-BE49-F238E27FC236}">
                          <a16:creationId xmlns:a16="http://schemas.microsoft.com/office/drawing/2014/main" id="{4A615C6A-5FAE-490F-BF99-D1C0CB2EE498}"/>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1" name="Group 67">
                    <a:extLst>
                      <a:ext uri="{FF2B5EF4-FFF2-40B4-BE49-F238E27FC236}">
                        <a16:creationId xmlns:a16="http://schemas.microsoft.com/office/drawing/2014/main" id="{A24E31D5-52DF-4CA4-9C2B-03BFB3265632}"/>
                      </a:ext>
                    </a:extLst>
                  </p:cNvPr>
                  <p:cNvGrpSpPr>
                    <a:grpSpLocks/>
                  </p:cNvGrpSpPr>
                  <p:nvPr/>
                </p:nvGrpSpPr>
                <p:grpSpPr bwMode="auto">
                  <a:xfrm>
                    <a:off x="1478375" y="1279754"/>
                    <a:ext cx="477306" cy="527027"/>
                    <a:chOff x="1571604" y="2143116"/>
                    <a:chExt cx="1285884" cy="1143008"/>
                  </a:xfrm>
                </p:grpSpPr>
                <p:sp>
                  <p:nvSpPr>
                    <p:cNvPr id="72" name="Rectangle 71">
                      <a:extLst>
                        <a:ext uri="{FF2B5EF4-FFF2-40B4-BE49-F238E27FC236}">
                          <a16:creationId xmlns:a16="http://schemas.microsoft.com/office/drawing/2014/main" id="{695500BE-93C6-4F3E-A62E-E946BC7A0077}"/>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Isosceles Triangle 72">
                      <a:extLst>
                        <a:ext uri="{FF2B5EF4-FFF2-40B4-BE49-F238E27FC236}">
                          <a16:creationId xmlns:a16="http://schemas.microsoft.com/office/drawing/2014/main" id="{E37E5A69-FD05-4D23-86DA-3760EF0AF30B}"/>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a:extLst>
                        <a:ext uri="{FF2B5EF4-FFF2-40B4-BE49-F238E27FC236}">
                          <a16:creationId xmlns:a16="http://schemas.microsoft.com/office/drawing/2014/main" id="{B2405B53-06CA-44F6-9789-84C3D6022FD9}"/>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a:extLst>
                        <a:ext uri="{FF2B5EF4-FFF2-40B4-BE49-F238E27FC236}">
                          <a16:creationId xmlns:a16="http://schemas.microsoft.com/office/drawing/2014/main" id="{907C24CC-2261-4E9F-8402-5B2B08BF1E92}"/>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a:extLst>
                        <a:ext uri="{FF2B5EF4-FFF2-40B4-BE49-F238E27FC236}">
                          <a16:creationId xmlns:a16="http://schemas.microsoft.com/office/drawing/2014/main" id="{5531980E-A7AF-4D88-9A9D-128CAB2D1534}"/>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6" name="Group 118">
                    <a:extLst>
                      <a:ext uri="{FF2B5EF4-FFF2-40B4-BE49-F238E27FC236}">
                        <a16:creationId xmlns:a16="http://schemas.microsoft.com/office/drawing/2014/main" id="{12C9C8F8-FC71-48C1-A66F-C59350D03D47}"/>
                      </a:ext>
                    </a:extLst>
                  </p:cNvPr>
                  <p:cNvGrpSpPr>
                    <a:grpSpLocks/>
                  </p:cNvGrpSpPr>
                  <p:nvPr/>
                </p:nvGrpSpPr>
                <p:grpSpPr bwMode="auto">
                  <a:xfrm>
                    <a:off x="3596696" y="508225"/>
                    <a:ext cx="607987" cy="618099"/>
                    <a:chOff x="5600704" y="3100382"/>
                    <a:chExt cx="1285884" cy="1143008"/>
                  </a:xfrm>
                </p:grpSpPr>
                <p:grpSp>
                  <p:nvGrpSpPr>
                    <p:cNvPr id="147" name="Group 31">
                      <a:extLst>
                        <a:ext uri="{FF2B5EF4-FFF2-40B4-BE49-F238E27FC236}">
                          <a16:creationId xmlns:a16="http://schemas.microsoft.com/office/drawing/2014/main" id="{08E2FE09-29E3-4FDE-B414-ACA0DD3EA000}"/>
                        </a:ext>
                      </a:extLst>
                    </p:cNvPr>
                    <p:cNvGrpSpPr>
                      <a:grpSpLocks/>
                    </p:cNvGrpSpPr>
                    <p:nvPr/>
                  </p:nvGrpSpPr>
                  <p:grpSpPr bwMode="auto">
                    <a:xfrm>
                      <a:off x="5600704" y="3100382"/>
                      <a:ext cx="1285884" cy="1143008"/>
                      <a:chOff x="1571604" y="2143116"/>
                      <a:chExt cx="1285884" cy="1143008"/>
                    </a:xfrm>
                  </p:grpSpPr>
                  <p:sp>
                    <p:nvSpPr>
                      <p:cNvPr id="149" name="Rectangle 148">
                        <a:extLst>
                          <a:ext uri="{FF2B5EF4-FFF2-40B4-BE49-F238E27FC236}">
                            <a16:creationId xmlns:a16="http://schemas.microsoft.com/office/drawing/2014/main" id="{2596FA3B-6EBB-4C3D-B0A1-294B700644FD}"/>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Isosceles Triangle 149">
                        <a:extLst>
                          <a:ext uri="{FF2B5EF4-FFF2-40B4-BE49-F238E27FC236}">
                            <a16:creationId xmlns:a16="http://schemas.microsoft.com/office/drawing/2014/main" id="{70FEFD4C-0085-4F0B-BADA-60F51F61DB2D}"/>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Rectangle 150">
                        <a:extLst>
                          <a:ext uri="{FF2B5EF4-FFF2-40B4-BE49-F238E27FC236}">
                            <a16:creationId xmlns:a16="http://schemas.microsoft.com/office/drawing/2014/main" id="{66715D7E-F398-43B8-8802-07029E2D6D25}"/>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ectangle 151">
                        <a:extLst>
                          <a:ext uri="{FF2B5EF4-FFF2-40B4-BE49-F238E27FC236}">
                            <a16:creationId xmlns:a16="http://schemas.microsoft.com/office/drawing/2014/main" id="{F86713FD-66BD-41A7-A448-21937E464497}"/>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8" name="Rectangle 147">
                      <a:extLst>
                        <a:ext uri="{FF2B5EF4-FFF2-40B4-BE49-F238E27FC236}">
                          <a16:creationId xmlns:a16="http://schemas.microsoft.com/office/drawing/2014/main" id="{5EA2A661-AB4B-48F0-94F1-770AB03835B2}"/>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3" name="Group 67">
                    <a:extLst>
                      <a:ext uri="{FF2B5EF4-FFF2-40B4-BE49-F238E27FC236}">
                        <a16:creationId xmlns:a16="http://schemas.microsoft.com/office/drawing/2014/main" id="{204864A3-010C-45E3-9536-D44954075BB4}"/>
                      </a:ext>
                    </a:extLst>
                  </p:cNvPr>
                  <p:cNvGrpSpPr>
                    <a:grpSpLocks/>
                  </p:cNvGrpSpPr>
                  <p:nvPr/>
                </p:nvGrpSpPr>
                <p:grpSpPr bwMode="auto">
                  <a:xfrm>
                    <a:off x="2746888" y="630414"/>
                    <a:ext cx="477306" cy="527027"/>
                    <a:chOff x="1571604" y="2143116"/>
                    <a:chExt cx="1285884" cy="1143008"/>
                  </a:xfrm>
                </p:grpSpPr>
                <p:sp>
                  <p:nvSpPr>
                    <p:cNvPr id="154" name="Rectangle 153">
                      <a:extLst>
                        <a:ext uri="{FF2B5EF4-FFF2-40B4-BE49-F238E27FC236}">
                          <a16:creationId xmlns:a16="http://schemas.microsoft.com/office/drawing/2014/main" id="{D2D5E43A-EB48-4951-ADFD-B58E89B8177F}"/>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Isosceles Triangle 154">
                      <a:extLst>
                        <a:ext uri="{FF2B5EF4-FFF2-40B4-BE49-F238E27FC236}">
                          <a16:creationId xmlns:a16="http://schemas.microsoft.com/office/drawing/2014/main" id="{143CD363-AED4-48A8-9673-4F46E404F646}"/>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ectangle 155">
                      <a:extLst>
                        <a:ext uri="{FF2B5EF4-FFF2-40B4-BE49-F238E27FC236}">
                          <a16:creationId xmlns:a16="http://schemas.microsoft.com/office/drawing/2014/main" id="{929B53BC-E765-4A5F-8B73-BE5487E94B35}"/>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ectangle 156">
                      <a:extLst>
                        <a:ext uri="{FF2B5EF4-FFF2-40B4-BE49-F238E27FC236}">
                          <a16:creationId xmlns:a16="http://schemas.microsoft.com/office/drawing/2014/main" id="{FF262D77-AF60-4420-92D6-21BBA71D217B}"/>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ectangle 157">
                      <a:extLst>
                        <a:ext uri="{FF2B5EF4-FFF2-40B4-BE49-F238E27FC236}">
                          <a16:creationId xmlns:a16="http://schemas.microsoft.com/office/drawing/2014/main" id="{3F8FA447-69FB-463E-AA2B-D58BB973C114}"/>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59" name="Group 118">
                    <a:extLst>
                      <a:ext uri="{FF2B5EF4-FFF2-40B4-BE49-F238E27FC236}">
                        <a16:creationId xmlns:a16="http://schemas.microsoft.com/office/drawing/2014/main" id="{395A4237-D5D7-4623-A005-0B662F5C6558}"/>
                      </a:ext>
                    </a:extLst>
                  </p:cNvPr>
                  <p:cNvGrpSpPr>
                    <a:grpSpLocks/>
                  </p:cNvGrpSpPr>
                  <p:nvPr/>
                </p:nvGrpSpPr>
                <p:grpSpPr bwMode="auto">
                  <a:xfrm>
                    <a:off x="3178161" y="1079774"/>
                    <a:ext cx="607987" cy="618099"/>
                    <a:chOff x="5600704" y="3100382"/>
                    <a:chExt cx="1285884" cy="1143008"/>
                  </a:xfrm>
                </p:grpSpPr>
                <p:grpSp>
                  <p:nvGrpSpPr>
                    <p:cNvPr id="160" name="Group 31">
                      <a:extLst>
                        <a:ext uri="{FF2B5EF4-FFF2-40B4-BE49-F238E27FC236}">
                          <a16:creationId xmlns:a16="http://schemas.microsoft.com/office/drawing/2014/main" id="{E6B989FF-87B5-4F99-853F-B177E8FC9008}"/>
                        </a:ext>
                      </a:extLst>
                    </p:cNvPr>
                    <p:cNvGrpSpPr>
                      <a:grpSpLocks/>
                    </p:cNvGrpSpPr>
                    <p:nvPr/>
                  </p:nvGrpSpPr>
                  <p:grpSpPr bwMode="auto">
                    <a:xfrm>
                      <a:off x="5600704" y="3100382"/>
                      <a:ext cx="1285884" cy="1143008"/>
                      <a:chOff x="1571604" y="2143116"/>
                      <a:chExt cx="1285884" cy="1143008"/>
                    </a:xfrm>
                  </p:grpSpPr>
                  <p:sp>
                    <p:nvSpPr>
                      <p:cNvPr id="162" name="Rectangle 161">
                        <a:extLst>
                          <a:ext uri="{FF2B5EF4-FFF2-40B4-BE49-F238E27FC236}">
                            <a16:creationId xmlns:a16="http://schemas.microsoft.com/office/drawing/2014/main" id="{EABAD466-EF09-4BA6-A9E7-11AC50488816}"/>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Isosceles Triangle 162">
                        <a:extLst>
                          <a:ext uri="{FF2B5EF4-FFF2-40B4-BE49-F238E27FC236}">
                            <a16:creationId xmlns:a16="http://schemas.microsoft.com/office/drawing/2014/main" id="{149ED550-0C87-4F14-A22F-22E587BF748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a:extLst>
                          <a:ext uri="{FF2B5EF4-FFF2-40B4-BE49-F238E27FC236}">
                            <a16:creationId xmlns:a16="http://schemas.microsoft.com/office/drawing/2014/main" id="{F5E8E984-DD3F-41D0-BB43-B8EF6D2F5C1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ectangle 164">
                        <a:extLst>
                          <a:ext uri="{FF2B5EF4-FFF2-40B4-BE49-F238E27FC236}">
                            <a16:creationId xmlns:a16="http://schemas.microsoft.com/office/drawing/2014/main" id="{2B774330-00B9-496E-A72C-9C3FC3823556}"/>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61" name="Rectangle 160">
                      <a:extLst>
                        <a:ext uri="{FF2B5EF4-FFF2-40B4-BE49-F238E27FC236}">
                          <a16:creationId xmlns:a16="http://schemas.microsoft.com/office/drawing/2014/main" id="{4811A9E9-C8C3-4869-8C39-F6DB1092B35C}"/>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2" name="Group 118">
                    <a:extLst>
                      <a:ext uri="{FF2B5EF4-FFF2-40B4-BE49-F238E27FC236}">
                        <a16:creationId xmlns:a16="http://schemas.microsoft.com/office/drawing/2014/main" id="{CE16A0FB-BD5D-4BA4-A610-4930F78E6140}"/>
                      </a:ext>
                    </a:extLst>
                  </p:cNvPr>
                  <p:cNvGrpSpPr>
                    <a:grpSpLocks/>
                  </p:cNvGrpSpPr>
                  <p:nvPr/>
                </p:nvGrpSpPr>
                <p:grpSpPr bwMode="auto">
                  <a:xfrm>
                    <a:off x="4922105" y="10439"/>
                    <a:ext cx="607987" cy="618099"/>
                    <a:chOff x="5600704" y="3100382"/>
                    <a:chExt cx="1285884" cy="1143008"/>
                  </a:xfrm>
                </p:grpSpPr>
                <p:grpSp>
                  <p:nvGrpSpPr>
                    <p:cNvPr id="173" name="Group 31">
                      <a:extLst>
                        <a:ext uri="{FF2B5EF4-FFF2-40B4-BE49-F238E27FC236}">
                          <a16:creationId xmlns:a16="http://schemas.microsoft.com/office/drawing/2014/main" id="{290B4EE3-3E1D-4223-88E6-0ECBBB20B4CB}"/>
                        </a:ext>
                      </a:extLst>
                    </p:cNvPr>
                    <p:cNvGrpSpPr>
                      <a:grpSpLocks/>
                    </p:cNvGrpSpPr>
                    <p:nvPr/>
                  </p:nvGrpSpPr>
                  <p:grpSpPr bwMode="auto">
                    <a:xfrm>
                      <a:off x="5600704" y="3100382"/>
                      <a:ext cx="1285884" cy="1143008"/>
                      <a:chOff x="1571604" y="2143116"/>
                      <a:chExt cx="1285884" cy="1143008"/>
                    </a:xfrm>
                  </p:grpSpPr>
                  <p:sp>
                    <p:nvSpPr>
                      <p:cNvPr id="175" name="Rectangle 174">
                        <a:extLst>
                          <a:ext uri="{FF2B5EF4-FFF2-40B4-BE49-F238E27FC236}">
                            <a16:creationId xmlns:a16="http://schemas.microsoft.com/office/drawing/2014/main" id="{BE015FF0-2D7D-4D78-AC8A-E7FB39231042}"/>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6" name="Isosceles Triangle 175">
                        <a:extLst>
                          <a:ext uri="{FF2B5EF4-FFF2-40B4-BE49-F238E27FC236}">
                            <a16:creationId xmlns:a16="http://schemas.microsoft.com/office/drawing/2014/main" id="{1DC64BD7-E39C-4E4D-941E-406E6240BFF4}"/>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Rectangle 176">
                        <a:extLst>
                          <a:ext uri="{FF2B5EF4-FFF2-40B4-BE49-F238E27FC236}">
                            <a16:creationId xmlns:a16="http://schemas.microsoft.com/office/drawing/2014/main" id="{C243DE6F-1D1A-4CE6-93ED-502E08540167}"/>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Rectangle 177">
                        <a:extLst>
                          <a:ext uri="{FF2B5EF4-FFF2-40B4-BE49-F238E27FC236}">
                            <a16:creationId xmlns:a16="http://schemas.microsoft.com/office/drawing/2014/main" id="{9BD67608-AE9D-4453-ABC2-0D0A9787227C}"/>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4" name="Rectangle 173">
                      <a:extLst>
                        <a:ext uri="{FF2B5EF4-FFF2-40B4-BE49-F238E27FC236}">
                          <a16:creationId xmlns:a16="http://schemas.microsoft.com/office/drawing/2014/main" id="{DE7116DF-D467-4CEE-B91C-FBAFF0A75ECD}"/>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79" name="Group 67">
                    <a:extLst>
                      <a:ext uri="{FF2B5EF4-FFF2-40B4-BE49-F238E27FC236}">
                        <a16:creationId xmlns:a16="http://schemas.microsoft.com/office/drawing/2014/main" id="{1096EDDD-50BD-4A4F-B804-D4AFC5F39BBD}"/>
                      </a:ext>
                    </a:extLst>
                  </p:cNvPr>
                  <p:cNvGrpSpPr>
                    <a:grpSpLocks/>
                  </p:cNvGrpSpPr>
                  <p:nvPr/>
                </p:nvGrpSpPr>
                <p:grpSpPr bwMode="auto">
                  <a:xfrm>
                    <a:off x="4244398" y="1076237"/>
                    <a:ext cx="477306" cy="527027"/>
                    <a:chOff x="1571604" y="2143116"/>
                    <a:chExt cx="1285884" cy="1143008"/>
                  </a:xfrm>
                </p:grpSpPr>
                <p:sp>
                  <p:nvSpPr>
                    <p:cNvPr id="180" name="Rectangle 179">
                      <a:extLst>
                        <a:ext uri="{FF2B5EF4-FFF2-40B4-BE49-F238E27FC236}">
                          <a16:creationId xmlns:a16="http://schemas.microsoft.com/office/drawing/2014/main" id="{0624872D-F3E1-41B8-BFCC-F47F7AF7F824}"/>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Isosceles Triangle 180">
                      <a:extLst>
                        <a:ext uri="{FF2B5EF4-FFF2-40B4-BE49-F238E27FC236}">
                          <a16:creationId xmlns:a16="http://schemas.microsoft.com/office/drawing/2014/main" id="{C4007686-77A1-4CD2-80CD-25929BD262AA}"/>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Rectangle 181">
                      <a:extLst>
                        <a:ext uri="{FF2B5EF4-FFF2-40B4-BE49-F238E27FC236}">
                          <a16:creationId xmlns:a16="http://schemas.microsoft.com/office/drawing/2014/main" id="{CBD91FF6-C5B5-44A3-9607-0468099D20D7}"/>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 name="Rectangle 182">
                      <a:extLst>
                        <a:ext uri="{FF2B5EF4-FFF2-40B4-BE49-F238E27FC236}">
                          <a16:creationId xmlns:a16="http://schemas.microsoft.com/office/drawing/2014/main" id="{DA2A8BE2-6098-42AE-94D8-91D3F7230DB7}"/>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 name="Rectangle 183">
                      <a:extLst>
                        <a:ext uri="{FF2B5EF4-FFF2-40B4-BE49-F238E27FC236}">
                          <a16:creationId xmlns:a16="http://schemas.microsoft.com/office/drawing/2014/main" id="{FDDC144C-A7AA-4B09-8C65-A9EA4164FDD7}"/>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186" name="Group 185">
                <a:extLst>
                  <a:ext uri="{FF2B5EF4-FFF2-40B4-BE49-F238E27FC236}">
                    <a16:creationId xmlns:a16="http://schemas.microsoft.com/office/drawing/2014/main" id="{1A0BF0C8-56E7-4E10-ABA7-59642B91A463}"/>
                  </a:ext>
                </a:extLst>
              </p:cNvPr>
              <p:cNvGrpSpPr/>
              <p:nvPr/>
            </p:nvGrpSpPr>
            <p:grpSpPr>
              <a:xfrm>
                <a:off x="7546932" y="825743"/>
                <a:ext cx="3243329" cy="1298556"/>
                <a:chOff x="1478375" y="508225"/>
                <a:chExt cx="3243329" cy="1298556"/>
              </a:xfrm>
            </p:grpSpPr>
            <p:grpSp>
              <p:nvGrpSpPr>
                <p:cNvPr id="187" name="Group 111">
                  <a:extLst>
                    <a:ext uri="{FF2B5EF4-FFF2-40B4-BE49-F238E27FC236}">
                      <a16:creationId xmlns:a16="http://schemas.microsoft.com/office/drawing/2014/main" id="{D4546771-10EE-4B5F-B38F-07D9BC13D305}"/>
                    </a:ext>
                  </a:extLst>
                </p:cNvPr>
                <p:cNvGrpSpPr>
                  <a:grpSpLocks/>
                </p:cNvGrpSpPr>
                <p:nvPr/>
              </p:nvGrpSpPr>
              <p:grpSpPr bwMode="auto">
                <a:xfrm>
                  <a:off x="1955392" y="831095"/>
                  <a:ext cx="541688" cy="468847"/>
                  <a:chOff x="5600704" y="3100382"/>
                  <a:chExt cx="1285884" cy="1143008"/>
                </a:xfrm>
              </p:grpSpPr>
              <p:grpSp>
                <p:nvGrpSpPr>
                  <p:cNvPr id="234" name="Group 31">
                    <a:extLst>
                      <a:ext uri="{FF2B5EF4-FFF2-40B4-BE49-F238E27FC236}">
                        <a16:creationId xmlns:a16="http://schemas.microsoft.com/office/drawing/2014/main" id="{55090A40-EABA-4A9E-8AEE-60F15335E2B1}"/>
                      </a:ext>
                    </a:extLst>
                  </p:cNvPr>
                  <p:cNvGrpSpPr>
                    <a:grpSpLocks/>
                  </p:cNvGrpSpPr>
                  <p:nvPr/>
                </p:nvGrpSpPr>
                <p:grpSpPr bwMode="auto">
                  <a:xfrm>
                    <a:off x="5600704" y="3100382"/>
                    <a:ext cx="1285884" cy="1143008"/>
                    <a:chOff x="1571604" y="2143116"/>
                    <a:chExt cx="1285884" cy="1143008"/>
                  </a:xfrm>
                </p:grpSpPr>
                <p:sp>
                  <p:nvSpPr>
                    <p:cNvPr id="236" name="Rectangle 235">
                      <a:extLst>
                        <a:ext uri="{FF2B5EF4-FFF2-40B4-BE49-F238E27FC236}">
                          <a16:creationId xmlns:a16="http://schemas.microsoft.com/office/drawing/2014/main" id="{05D0F218-E4BD-4D71-9AFB-E3FB2BCD2A4C}"/>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7" name="Isosceles Triangle 236">
                      <a:extLst>
                        <a:ext uri="{FF2B5EF4-FFF2-40B4-BE49-F238E27FC236}">
                          <a16:creationId xmlns:a16="http://schemas.microsoft.com/office/drawing/2014/main" id="{BCCE5F28-2D7E-4656-BF30-5A51709AB44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Rectangle 237">
                      <a:extLst>
                        <a:ext uri="{FF2B5EF4-FFF2-40B4-BE49-F238E27FC236}">
                          <a16:creationId xmlns:a16="http://schemas.microsoft.com/office/drawing/2014/main" id="{9D1A302B-BE29-4168-90BA-FC87DEE6ECA2}"/>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9" name="Rectangle 238">
                      <a:extLst>
                        <a:ext uri="{FF2B5EF4-FFF2-40B4-BE49-F238E27FC236}">
                          <a16:creationId xmlns:a16="http://schemas.microsoft.com/office/drawing/2014/main" id="{226EB476-B8BB-49D5-A3AE-AF40A42B4239}"/>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 name="Rectangle 234">
                    <a:extLst>
                      <a:ext uri="{FF2B5EF4-FFF2-40B4-BE49-F238E27FC236}">
                        <a16:creationId xmlns:a16="http://schemas.microsoft.com/office/drawing/2014/main" id="{FD115AAD-EA99-45A5-9511-B2860CF1BDCA}"/>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8" name="Group 118">
                  <a:extLst>
                    <a:ext uri="{FF2B5EF4-FFF2-40B4-BE49-F238E27FC236}">
                      <a16:creationId xmlns:a16="http://schemas.microsoft.com/office/drawing/2014/main" id="{D18DE656-9A48-47B2-9D9E-248E144923B6}"/>
                    </a:ext>
                  </a:extLst>
                </p:cNvPr>
                <p:cNvGrpSpPr>
                  <a:grpSpLocks/>
                </p:cNvGrpSpPr>
                <p:nvPr/>
              </p:nvGrpSpPr>
              <p:grpSpPr bwMode="auto">
                <a:xfrm>
                  <a:off x="2397796" y="1185999"/>
                  <a:ext cx="607987" cy="618099"/>
                  <a:chOff x="5600704" y="3100382"/>
                  <a:chExt cx="1285884" cy="1143008"/>
                </a:xfrm>
              </p:grpSpPr>
              <p:grpSp>
                <p:nvGrpSpPr>
                  <p:cNvPr id="228" name="Group 31">
                    <a:extLst>
                      <a:ext uri="{FF2B5EF4-FFF2-40B4-BE49-F238E27FC236}">
                        <a16:creationId xmlns:a16="http://schemas.microsoft.com/office/drawing/2014/main" id="{CA52325A-A1C2-49C7-8EDE-11F3CA963FDF}"/>
                      </a:ext>
                    </a:extLst>
                  </p:cNvPr>
                  <p:cNvGrpSpPr>
                    <a:grpSpLocks/>
                  </p:cNvGrpSpPr>
                  <p:nvPr/>
                </p:nvGrpSpPr>
                <p:grpSpPr bwMode="auto">
                  <a:xfrm>
                    <a:off x="5600704" y="3100382"/>
                    <a:ext cx="1285884" cy="1143008"/>
                    <a:chOff x="1571604" y="2143116"/>
                    <a:chExt cx="1285884" cy="1143008"/>
                  </a:xfrm>
                </p:grpSpPr>
                <p:sp>
                  <p:nvSpPr>
                    <p:cNvPr id="230" name="Rectangle 229">
                      <a:extLst>
                        <a:ext uri="{FF2B5EF4-FFF2-40B4-BE49-F238E27FC236}">
                          <a16:creationId xmlns:a16="http://schemas.microsoft.com/office/drawing/2014/main" id="{9EF5D796-7FEA-4AFD-9D95-871DB61A7D40}"/>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1" name="Isosceles Triangle 230">
                      <a:extLst>
                        <a:ext uri="{FF2B5EF4-FFF2-40B4-BE49-F238E27FC236}">
                          <a16:creationId xmlns:a16="http://schemas.microsoft.com/office/drawing/2014/main" id="{E6328B48-2D6F-4932-897B-9882BDE95D1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Rectangle 231">
                      <a:extLst>
                        <a:ext uri="{FF2B5EF4-FFF2-40B4-BE49-F238E27FC236}">
                          <a16:creationId xmlns:a16="http://schemas.microsoft.com/office/drawing/2014/main" id="{714940F4-C579-413F-A426-9FD02124D57D}"/>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3" name="Rectangle 232">
                      <a:extLst>
                        <a:ext uri="{FF2B5EF4-FFF2-40B4-BE49-F238E27FC236}">
                          <a16:creationId xmlns:a16="http://schemas.microsoft.com/office/drawing/2014/main" id="{D10F5029-8C56-4C86-858C-C23C4EB0D784}"/>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9" name="Rectangle 228">
                    <a:extLst>
                      <a:ext uri="{FF2B5EF4-FFF2-40B4-BE49-F238E27FC236}">
                        <a16:creationId xmlns:a16="http://schemas.microsoft.com/office/drawing/2014/main" id="{86CFB2F4-F8BE-4B99-BEED-DD16DE8A063B}"/>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89" name="Group 67">
                  <a:extLst>
                    <a:ext uri="{FF2B5EF4-FFF2-40B4-BE49-F238E27FC236}">
                      <a16:creationId xmlns:a16="http://schemas.microsoft.com/office/drawing/2014/main" id="{15538789-9632-47B1-9BCB-291B753D4D4F}"/>
                    </a:ext>
                  </a:extLst>
                </p:cNvPr>
                <p:cNvGrpSpPr>
                  <a:grpSpLocks/>
                </p:cNvGrpSpPr>
                <p:nvPr/>
              </p:nvGrpSpPr>
              <p:grpSpPr bwMode="auto">
                <a:xfrm>
                  <a:off x="1478375" y="1279754"/>
                  <a:ext cx="477306" cy="527027"/>
                  <a:chOff x="1571604" y="2143116"/>
                  <a:chExt cx="1285884" cy="1143008"/>
                </a:xfrm>
              </p:grpSpPr>
              <p:sp>
                <p:nvSpPr>
                  <p:cNvPr id="223" name="Rectangle 222">
                    <a:extLst>
                      <a:ext uri="{FF2B5EF4-FFF2-40B4-BE49-F238E27FC236}">
                        <a16:creationId xmlns:a16="http://schemas.microsoft.com/office/drawing/2014/main" id="{89293A18-1D02-4875-806C-4B63AFA01F77}"/>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4" name="Isosceles Triangle 223">
                    <a:extLst>
                      <a:ext uri="{FF2B5EF4-FFF2-40B4-BE49-F238E27FC236}">
                        <a16:creationId xmlns:a16="http://schemas.microsoft.com/office/drawing/2014/main" id="{E1AB881A-2AA3-453B-99D4-EA29F98871BA}"/>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 name="Rectangle 224">
                    <a:extLst>
                      <a:ext uri="{FF2B5EF4-FFF2-40B4-BE49-F238E27FC236}">
                        <a16:creationId xmlns:a16="http://schemas.microsoft.com/office/drawing/2014/main" id="{88C58DDD-9850-4AE3-9F23-1EC3B187D2B1}"/>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6" name="Rectangle 225">
                    <a:extLst>
                      <a:ext uri="{FF2B5EF4-FFF2-40B4-BE49-F238E27FC236}">
                        <a16:creationId xmlns:a16="http://schemas.microsoft.com/office/drawing/2014/main" id="{5C384CC3-29ED-45EB-9187-D55B1078FA7F}"/>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7" name="Rectangle 226">
                    <a:extLst>
                      <a:ext uri="{FF2B5EF4-FFF2-40B4-BE49-F238E27FC236}">
                        <a16:creationId xmlns:a16="http://schemas.microsoft.com/office/drawing/2014/main" id="{C9D527EB-554B-4BDB-87E7-DF64E2313DD9}"/>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0" name="Group 118">
                  <a:extLst>
                    <a:ext uri="{FF2B5EF4-FFF2-40B4-BE49-F238E27FC236}">
                      <a16:creationId xmlns:a16="http://schemas.microsoft.com/office/drawing/2014/main" id="{5F02F364-ED96-41E0-BD2B-077DB7E21538}"/>
                    </a:ext>
                  </a:extLst>
                </p:cNvPr>
                <p:cNvGrpSpPr>
                  <a:grpSpLocks/>
                </p:cNvGrpSpPr>
                <p:nvPr/>
              </p:nvGrpSpPr>
              <p:grpSpPr bwMode="auto">
                <a:xfrm>
                  <a:off x="3596696" y="508225"/>
                  <a:ext cx="607987" cy="618099"/>
                  <a:chOff x="5600704" y="3100382"/>
                  <a:chExt cx="1285884" cy="1143008"/>
                </a:xfrm>
              </p:grpSpPr>
              <p:grpSp>
                <p:nvGrpSpPr>
                  <p:cNvPr id="217" name="Group 31">
                    <a:extLst>
                      <a:ext uri="{FF2B5EF4-FFF2-40B4-BE49-F238E27FC236}">
                        <a16:creationId xmlns:a16="http://schemas.microsoft.com/office/drawing/2014/main" id="{49619B54-1C44-48B0-AE87-352440A7D3D4}"/>
                      </a:ext>
                    </a:extLst>
                  </p:cNvPr>
                  <p:cNvGrpSpPr>
                    <a:grpSpLocks/>
                  </p:cNvGrpSpPr>
                  <p:nvPr/>
                </p:nvGrpSpPr>
                <p:grpSpPr bwMode="auto">
                  <a:xfrm>
                    <a:off x="5600704" y="3100382"/>
                    <a:ext cx="1285884" cy="1143008"/>
                    <a:chOff x="1571604" y="2143116"/>
                    <a:chExt cx="1285884" cy="1143008"/>
                  </a:xfrm>
                </p:grpSpPr>
                <p:sp>
                  <p:nvSpPr>
                    <p:cNvPr id="219" name="Rectangle 218">
                      <a:extLst>
                        <a:ext uri="{FF2B5EF4-FFF2-40B4-BE49-F238E27FC236}">
                          <a16:creationId xmlns:a16="http://schemas.microsoft.com/office/drawing/2014/main" id="{6A780013-5DF9-46E8-9FA5-1DAA84BF67AD}"/>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Isosceles Triangle 219">
                      <a:extLst>
                        <a:ext uri="{FF2B5EF4-FFF2-40B4-BE49-F238E27FC236}">
                          <a16:creationId xmlns:a16="http://schemas.microsoft.com/office/drawing/2014/main" id="{C31E7F3B-CF62-410D-B6FE-7B31C9E6A172}"/>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1" name="Rectangle 220">
                      <a:extLst>
                        <a:ext uri="{FF2B5EF4-FFF2-40B4-BE49-F238E27FC236}">
                          <a16:creationId xmlns:a16="http://schemas.microsoft.com/office/drawing/2014/main" id="{F325191E-4BF0-4165-96AE-644A406E0146}"/>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Rectangle 221">
                      <a:extLst>
                        <a:ext uri="{FF2B5EF4-FFF2-40B4-BE49-F238E27FC236}">
                          <a16:creationId xmlns:a16="http://schemas.microsoft.com/office/drawing/2014/main" id="{7674BB09-083D-4EBE-9AB2-70BE93A55BBA}"/>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18" name="Rectangle 217">
                    <a:extLst>
                      <a:ext uri="{FF2B5EF4-FFF2-40B4-BE49-F238E27FC236}">
                        <a16:creationId xmlns:a16="http://schemas.microsoft.com/office/drawing/2014/main" id="{627C180F-5CC7-425E-B386-472E351CEA03}"/>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1" name="Group 67">
                  <a:extLst>
                    <a:ext uri="{FF2B5EF4-FFF2-40B4-BE49-F238E27FC236}">
                      <a16:creationId xmlns:a16="http://schemas.microsoft.com/office/drawing/2014/main" id="{C1D26852-FC78-40C9-8552-5391626E3251}"/>
                    </a:ext>
                  </a:extLst>
                </p:cNvPr>
                <p:cNvGrpSpPr>
                  <a:grpSpLocks/>
                </p:cNvGrpSpPr>
                <p:nvPr/>
              </p:nvGrpSpPr>
              <p:grpSpPr bwMode="auto">
                <a:xfrm>
                  <a:off x="2746888" y="630414"/>
                  <a:ext cx="477306" cy="527027"/>
                  <a:chOff x="1571604" y="2143116"/>
                  <a:chExt cx="1285884" cy="1143008"/>
                </a:xfrm>
              </p:grpSpPr>
              <p:sp>
                <p:nvSpPr>
                  <p:cNvPr id="212" name="Rectangle 211">
                    <a:extLst>
                      <a:ext uri="{FF2B5EF4-FFF2-40B4-BE49-F238E27FC236}">
                        <a16:creationId xmlns:a16="http://schemas.microsoft.com/office/drawing/2014/main" id="{6ED0EB52-0DCA-4276-9474-4C6D36F3F00B}"/>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Isosceles Triangle 212">
                    <a:extLst>
                      <a:ext uri="{FF2B5EF4-FFF2-40B4-BE49-F238E27FC236}">
                        <a16:creationId xmlns:a16="http://schemas.microsoft.com/office/drawing/2014/main" id="{0F7E28FC-2BB3-41C1-B9E8-2F62DCDCB31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ectangle 213">
                    <a:extLst>
                      <a:ext uri="{FF2B5EF4-FFF2-40B4-BE49-F238E27FC236}">
                        <a16:creationId xmlns:a16="http://schemas.microsoft.com/office/drawing/2014/main" id="{50876BC7-92F4-473A-8581-E2017B75D6BC}"/>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 name="Rectangle 214">
                    <a:extLst>
                      <a:ext uri="{FF2B5EF4-FFF2-40B4-BE49-F238E27FC236}">
                        <a16:creationId xmlns:a16="http://schemas.microsoft.com/office/drawing/2014/main" id="{8C648035-1DBF-45FD-9188-46B5BF8756DD}"/>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6" name="Rectangle 215">
                    <a:extLst>
                      <a:ext uri="{FF2B5EF4-FFF2-40B4-BE49-F238E27FC236}">
                        <a16:creationId xmlns:a16="http://schemas.microsoft.com/office/drawing/2014/main" id="{87044178-E119-437A-803E-62D86B648392}"/>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2" name="Group 118">
                  <a:extLst>
                    <a:ext uri="{FF2B5EF4-FFF2-40B4-BE49-F238E27FC236}">
                      <a16:creationId xmlns:a16="http://schemas.microsoft.com/office/drawing/2014/main" id="{987FCF6C-9CE0-4993-80FA-54F50516121F}"/>
                    </a:ext>
                  </a:extLst>
                </p:cNvPr>
                <p:cNvGrpSpPr>
                  <a:grpSpLocks/>
                </p:cNvGrpSpPr>
                <p:nvPr/>
              </p:nvGrpSpPr>
              <p:grpSpPr bwMode="auto">
                <a:xfrm>
                  <a:off x="3178161" y="1079774"/>
                  <a:ext cx="607987" cy="618099"/>
                  <a:chOff x="5600704" y="3100382"/>
                  <a:chExt cx="1285884" cy="1143008"/>
                </a:xfrm>
              </p:grpSpPr>
              <p:grpSp>
                <p:nvGrpSpPr>
                  <p:cNvPr id="206" name="Group 31">
                    <a:extLst>
                      <a:ext uri="{FF2B5EF4-FFF2-40B4-BE49-F238E27FC236}">
                        <a16:creationId xmlns:a16="http://schemas.microsoft.com/office/drawing/2014/main" id="{42FA495B-4C66-4E31-8153-0E12935F3CC0}"/>
                      </a:ext>
                    </a:extLst>
                  </p:cNvPr>
                  <p:cNvGrpSpPr>
                    <a:grpSpLocks/>
                  </p:cNvGrpSpPr>
                  <p:nvPr/>
                </p:nvGrpSpPr>
                <p:grpSpPr bwMode="auto">
                  <a:xfrm>
                    <a:off x="5600704" y="3100382"/>
                    <a:ext cx="1285884" cy="1143008"/>
                    <a:chOff x="1571604" y="2143116"/>
                    <a:chExt cx="1285884" cy="1143008"/>
                  </a:xfrm>
                </p:grpSpPr>
                <p:sp>
                  <p:nvSpPr>
                    <p:cNvPr id="208" name="Rectangle 207">
                      <a:extLst>
                        <a:ext uri="{FF2B5EF4-FFF2-40B4-BE49-F238E27FC236}">
                          <a16:creationId xmlns:a16="http://schemas.microsoft.com/office/drawing/2014/main" id="{786F4F0C-8D97-46DC-9ACC-59C7E4634D99}"/>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9" name="Isosceles Triangle 208">
                      <a:extLst>
                        <a:ext uri="{FF2B5EF4-FFF2-40B4-BE49-F238E27FC236}">
                          <a16:creationId xmlns:a16="http://schemas.microsoft.com/office/drawing/2014/main" id="{15951D01-F9EE-445B-892E-54EAAD8E0876}"/>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ectangle 209">
                      <a:extLst>
                        <a:ext uri="{FF2B5EF4-FFF2-40B4-BE49-F238E27FC236}">
                          <a16:creationId xmlns:a16="http://schemas.microsoft.com/office/drawing/2014/main" id="{0B3EEA68-397A-42A1-9FEF-AFE5CEBC4803}"/>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a:extLst>
                        <a:ext uri="{FF2B5EF4-FFF2-40B4-BE49-F238E27FC236}">
                          <a16:creationId xmlns:a16="http://schemas.microsoft.com/office/drawing/2014/main" id="{86E99B85-226F-424A-A337-2E2925A6C6C5}"/>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7" name="Rectangle 206">
                    <a:extLst>
                      <a:ext uri="{FF2B5EF4-FFF2-40B4-BE49-F238E27FC236}">
                        <a16:creationId xmlns:a16="http://schemas.microsoft.com/office/drawing/2014/main" id="{903CD24F-B71B-4A24-80B6-952ED18D68E5}"/>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94" name="Group 67">
                  <a:extLst>
                    <a:ext uri="{FF2B5EF4-FFF2-40B4-BE49-F238E27FC236}">
                      <a16:creationId xmlns:a16="http://schemas.microsoft.com/office/drawing/2014/main" id="{9096B8D3-1F99-4A74-AD2B-BC0965E01AC7}"/>
                    </a:ext>
                  </a:extLst>
                </p:cNvPr>
                <p:cNvGrpSpPr>
                  <a:grpSpLocks/>
                </p:cNvGrpSpPr>
                <p:nvPr/>
              </p:nvGrpSpPr>
              <p:grpSpPr bwMode="auto">
                <a:xfrm>
                  <a:off x="4244398" y="1076237"/>
                  <a:ext cx="477306" cy="527027"/>
                  <a:chOff x="1571604" y="2143116"/>
                  <a:chExt cx="1285884" cy="1143008"/>
                </a:xfrm>
              </p:grpSpPr>
              <p:sp>
                <p:nvSpPr>
                  <p:cNvPr id="195" name="Rectangle 194">
                    <a:extLst>
                      <a:ext uri="{FF2B5EF4-FFF2-40B4-BE49-F238E27FC236}">
                        <a16:creationId xmlns:a16="http://schemas.microsoft.com/office/drawing/2014/main" id="{22703B76-D9C3-4250-999C-8A727E7A4B0A}"/>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Isosceles Triangle 195">
                    <a:extLst>
                      <a:ext uri="{FF2B5EF4-FFF2-40B4-BE49-F238E27FC236}">
                        <a16:creationId xmlns:a16="http://schemas.microsoft.com/office/drawing/2014/main" id="{8786CB6E-32E8-4C9A-B889-371570BF603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7" name="Rectangle 196">
                    <a:extLst>
                      <a:ext uri="{FF2B5EF4-FFF2-40B4-BE49-F238E27FC236}">
                        <a16:creationId xmlns:a16="http://schemas.microsoft.com/office/drawing/2014/main" id="{BCA42824-D5A7-4939-A444-2ABFA77FB884}"/>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Rectangle 197">
                    <a:extLst>
                      <a:ext uri="{FF2B5EF4-FFF2-40B4-BE49-F238E27FC236}">
                        <a16:creationId xmlns:a16="http://schemas.microsoft.com/office/drawing/2014/main" id="{648D093F-8E15-4B9C-A2BC-CD6B5CA0982A}"/>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Rectangle 198">
                    <a:extLst>
                      <a:ext uri="{FF2B5EF4-FFF2-40B4-BE49-F238E27FC236}">
                        <a16:creationId xmlns:a16="http://schemas.microsoft.com/office/drawing/2014/main" id="{4F18AE28-BD27-4605-B7DA-DEA3902E77B3}"/>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45" name="Group 44">
                <a:extLst>
                  <a:ext uri="{FF2B5EF4-FFF2-40B4-BE49-F238E27FC236}">
                    <a16:creationId xmlns:a16="http://schemas.microsoft.com/office/drawing/2014/main" id="{9A78FE61-7870-4208-B904-FBA2508DBDE9}"/>
                  </a:ext>
                </a:extLst>
              </p:cNvPr>
              <p:cNvGrpSpPr/>
              <p:nvPr/>
            </p:nvGrpSpPr>
            <p:grpSpPr>
              <a:xfrm>
                <a:off x="7367864" y="4962494"/>
                <a:ext cx="3243329" cy="1700832"/>
                <a:chOff x="7317649" y="4987158"/>
                <a:chExt cx="3243329" cy="1700832"/>
              </a:xfrm>
            </p:grpSpPr>
            <p:grpSp>
              <p:nvGrpSpPr>
                <p:cNvPr id="244" name="Group 118">
                  <a:extLst>
                    <a:ext uri="{FF2B5EF4-FFF2-40B4-BE49-F238E27FC236}">
                      <a16:creationId xmlns:a16="http://schemas.microsoft.com/office/drawing/2014/main" id="{A3E32C01-2C8C-4088-8600-D661B963AF5F}"/>
                    </a:ext>
                  </a:extLst>
                </p:cNvPr>
                <p:cNvGrpSpPr>
                  <a:grpSpLocks/>
                </p:cNvGrpSpPr>
                <p:nvPr/>
              </p:nvGrpSpPr>
              <p:grpSpPr bwMode="auto">
                <a:xfrm>
                  <a:off x="9473092" y="4987158"/>
                  <a:ext cx="607987" cy="618099"/>
                  <a:chOff x="5600704" y="3100382"/>
                  <a:chExt cx="1285884" cy="1143008"/>
                </a:xfrm>
              </p:grpSpPr>
              <p:grpSp>
                <p:nvGrpSpPr>
                  <p:cNvPr id="271" name="Group 31">
                    <a:extLst>
                      <a:ext uri="{FF2B5EF4-FFF2-40B4-BE49-F238E27FC236}">
                        <a16:creationId xmlns:a16="http://schemas.microsoft.com/office/drawing/2014/main" id="{170D23F6-58F0-4F97-8E32-49D2B7AA38A5}"/>
                      </a:ext>
                    </a:extLst>
                  </p:cNvPr>
                  <p:cNvGrpSpPr>
                    <a:grpSpLocks/>
                  </p:cNvGrpSpPr>
                  <p:nvPr/>
                </p:nvGrpSpPr>
                <p:grpSpPr bwMode="auto">
                  <a:xfrm>
                    <a:off x="5600704" y="3100382"/>
                    <a:ext cx="1285884" cy="1143008"/>
                    <a:chOff x="1571604" y="2143116"/>
                    <a:chExt cx="1285884" cy="1143008"/>
                  </a:xfrm>
                </p:grpSpPr>
                <p:sp>
                  <p:nvSpPr>
                    <p:cNvPr id="273" name="Rectangle 272">
                      <a:extLst>
                        <a:ext uri="{FF2B5EF4-FFF2-40B4-BE49-F238E27FC236}">
                          <a16:creationId xmlns:a16="http://schemas.microsoft.com/office/drawing/2014/main" id="{6C4B708F-1FB3-4B54-B7EC-11C8C2E03294}"/>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Isosceles Triangle 273">
                      <a:extLst>
                        <a:ext uri="{FF2B5EF4-FFF2-40B4-BE49-F238E27FC236}">
                          <a16:creationId xmlns:a16="http://schemas.microsoft.com/office/drawing/2014/main" id="{7FA33588-3A9B-4FD0-8A48-96A992CAEBD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5" name="Rectangle 274">
                      <a:extLst>
                        <a:ext uri="{FF2B5EF4-FFF2-40B4-BE49-F238E27FC236}">
                          <a16:creationId xmlns:a16="http://schemas.microsoft.com/office/drawing/2014/main" id="{E2581E42-EFAE-47CB-B528-18EE6864E689}"/>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 name="Rectangle 275">
                      <a:extLst>
                        <a:ext uri="{FF2B5EF4-FFF2-40B4-BE49-F238E27FC236}">
                          <a16:creationId xmlns:a16="http://schemas.microsoft.com/office/drawing/2014/main" id="{4C87FA05-1460-4287-8052-DC4C09A77819}"/>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2" name="Rectangle 271">
                    <a:extLst>
                      <a:ext uri="{FF2B5EF4-FFF2-40B4-BE49-F238E27FC236}">
                        <a16:creationId xmlns:a16="http://schemas.microsoft.com/office/drawing/2014/main" id="{82F07177-0670-4A00-87D4-CFDFD6AC82C9}"/>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3" name="Group 42">
                  <a:extLst>
                    <a:ext uri="{FF2B5EF4-FFF2-40B4-BE49-F238E27FC236}">
                      <a16:creationId xmlns:a16="http://schemas.microsoft.com/office/drawing/2014/main" id="{9CCEEEFD-9722-4795-A9F5-90CF0BCE65F5}"/>
                    </a:ext>
                  </a:extLst>
                </p:cNvPr>
                <p:cNvGrpSpPr/>
                <p:nvPr/>
              </p:nvGrpSpPr>
              <p:grpSpPr>
                <a:xfrm>
                  <a:off x="7317649" y="5110937"/>
                  <a:ext cx="3243329" cy="1577053"/>
                  <a:chOff x="7317649" y="5110937"/>
                  <a:chExt cx="3243329" cy="1577053"/>
                </a:xfrm>
              </p:grpSpPr>
              <p:grpSp>
                <p:nvGrpSpPr>
                  <p:cNvPr id="241" name="Group 111">
                    <a:extLst>
                      <a:ext uri="{FF2B5EF4-FFF2-40B4-BE49-F238E27FC236}">
                        <a16:creationId xmlns:a16="http://schemas.microsoft.com/office/drawing/2014/main" id="{F681C7EB-7B14-426D-ADBA-60BE6AB09B79}"/>
                      </a:ext>
                    </a:extLst>
                  </p:cNvPr>
                  <p:cNvGrpSpPr>
                    <a:grpSpLocks/>
                  </p:cNvGrpSpPr>
                  <p:nvPr/>
                </p:nvGrpSpPr>
                <p:grpSpPr bwMode="auto">
                  <a:xfrm>
                    <a:off x="7794666" y="5311618"/>
                    <a:ext cx="541688" cy="468847"/>
                    <a:chOff x="5600704" y="3100382"/>
                    <a:chExt cx="1285884" cy="1143008"/>
                  </a:xfrm>
                </p:grpSpPr>
                <p:grpSp>
                  <p:nvGrpSpPr>
                    <p:cNvPr id="288" name="Group 31">
                      <a:extLst>
                        <a:ext uri="{FF2B5EF4-FFF2-40B4-BE49-F238E27FC236}">
                          <a16:creationId xmlns:a16="http://schemas.microsoft.com/office/drawing/2014/main" id="{46EA5471-DF65-48C2-92B1-62726F23D632}"/>
                        </a:ext>
                      </a:extLst>
                    </p:cNvPr>
                    <p:cNvGrpSpPr>
                      <a:grpSpLocks/>
                    </p:cNvGrpSpPr>
                    <p:nvPr/>
                  </p:nvGrpSpPr>
                  <p:grpSpPr bwMode="auto">
                    <a:xfrm>
                      <a:off x="5600704" y="3100382"/>
                      <a:ext cx="1285884" cy="1143008"/>
                      <a:chOff x="1571604" y="2143116"/>
                      <a:chExt cx="1285884" cy="1143008"/>
                    </a:xfrm>
                  </p:grpSpPr>
                  <p:sp>
                    <p:nvSpPr>
                      <p:cNvPr id="290" name="Rectangle 289">
                        <a:extLst>
                          <a:ext uri="{FF2B5EF4-FFF2-40B4-BE49-F238E27FC236}">
                            <a16:creationId xmlns:a16="http://schemas.microsoft.com/office/drawing/2014/main" id="{E97D82C6-53F2-4299-B95D-83D136E67750}"/>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1" name="Isosceles Triangle 290">
                        <a:extLst>
                          <a:ext uri="{FF2B5EF4-FFF2-40B4-BE49-F238E27FC236}">
                            <a16:creationId xmlns:a16="http://schemas.microsoft.com/office/drawing/2014/main" id="{B513E757-0F6A-4F2E-A357-47562C13E27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2" name="Rectangle 291">
                        <a:extLst>
                          <a:ext uri="{FF2B5EF4-FFF2-40B4-BE49-F238E27FC236}">
                            <a16:creationId xmlns:a16="http://schemas.microsoft.com/office/drawing/2014/main" id="{0EF36E17-5E2A-41BD-A739-7E76B127BD3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3" name="Rectangle 292">
                        <a:extLst>
                          <a:ext uri="{FF2B5EF4-FFF2-40B4-BE49-F238E27FC236}">
                            <a16:creationId xmlns:a16="http://schemas.microsoft.com/office/drawing/2014/main" id="{9A6F63C3-4FA7-49FE-9D91-989581971095}"/>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9" name="Rectangle 288">
                      <a:extLst>
                        <a:ext uri="{FF2B5EF4-FFF2-40B4-BE49-F238E27FC236}">
                          <a16:creationId xmlns:a16="http://schemas.microsoft.com/office/drawing/2014/main" id="{2D7D85D4-82D9-41A1-BEFD-801A2D516F0F}"/>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2" name="Group 118">
                    <a:extLst>
                      <a:ext uri="{FF2B5EF4-FFF2-40B4-BE49-F238E27FC236}">
                        <a16:creationId xmlns:a16="http://schemas.microsoft.com/office/drawing/2014/main" id="{146152BF-FD55-4D48-BD22-0362CF293549}"/>
                      </a:ext>
                    </a:extLst>
                  </p:cNvPr>
                  <p:cNvGrpSpPr>
                    <a:grpSpLocks/>
                  </p:cNvGrpSpPr>
                  <p:nvPr/>
                </p:nvGrpSpPr>
                <p:grpSpPr bwMode="auto">
                  <a:xfrm>
                    <a:off x="8237070" y="5666522"/>
                    <a:ext cx="607987" cy="618099"/>
                    <a:chOff x="5600704" y="3100382"/>
                    <a:chExt cx="1285884" cy="1143008"/>
                  </a:xfrm>
                </p:grpSpPr>
                <p:grpSp>
                  <p:nvGrpSpPr>
                    <p:cNvPr id="282" name="Group 31">
                      <a:extLst>
                        <a:ext uri="{FF2B5EF4-FFF2-40B4-BE49-F238E27FC236}">
                          <a16:creationId xmlns:a16="http://schemas.microsoft.com/office/drawing/2014/main" id="{06C08DF5-95B6-48B4-8012-D194A339652C}"/>
                        </a:ext>
                      </a:extLst>
                    </p:cNvPr>
                    <p:cNvGrpSpPr>
                      <a:grpSpLocks/>
                    </p:cNvGrpSpPr>
                    <p:nvPr/>
                  </p:nvGrpSpPr>
                  <p:grpSpPr bwMode="auto">
                    <a:xfrm>
                      <a:off x="5600704" y="3100382"/>
                      <a:ext cx="1285884" cy="1143008"/>
                      <a:chOff x="1571604" y="2143116"/>
                      <a:chExt cx="1285884" cy="1143008"/>
                    </a:xfrm>
                  </p:grpSpPr>
                  <p:sp>
                    <p:nvSpPr>
                      <p:cNvPr id="284" name="Rectangle 283">
                        <a:extLst>
                          <a:ext uri="{FF2B5EF4-FFF2-40B4-BE49-F238E27FC236}">
                            <a16:creationId xmlns:a16="http://schemas.microsoft.com/office/drawing/2014/main" id="{AE321020-919D-4669-B7E2-CF9A1710FDA4}"/>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Isosceles Triangle 284">
                        <a:extLst>
                          <a:ext uri="{FF2B5EF4-FFF2-40B4-BE49-F238E27FC236}">
                            <a16:creationId xmlns:a16="http://schemas.microsoft.com/office/drawing/2014/main" id="{1A874198-D3F8-445F-B84B-1F839E727AF6}"/>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Rectangle 285">
                        <a:extLst>
                          <a:ext uri="{FF2B5EF4-FFF2-40B4-BE49-F238E27FC236}">
                            <a16:creationId xmlns:a16="http://schemas.microsoft.com/office/drawing/2014/main" id="{40FACD8A-DA71-4F26-8D28-F467A7CD252C}"/>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7" name="Rectangle 286">
                        <a:extLst>
                          <a:ext uri="{FF2B5EF4-FFF2-40B4-BE49-F238E27FC236}">
                            <a16:creationId xmlns:a16="http://schemas.microsoft.com/office/drawing/2014/main" id="{3E2D17A3-C0B0-43D1-AE94-0C0AC0C94C44}"/>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83" name="Rectangle 282">
                      <a:extLst>
                        <a:ext uri="{FF2B5EF4-FFF2-40B4-BE49-F238E27FC236}">
                          <a16:creationId xmlns:a16="http://schemas.microsoft.com/office/drawing/2014/main" id="{84A97A62-9F85-4909-BB93-AC5A0FC451E2}"/>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3" name="Group 67">
                    <a:extLst>
                      <a:ext uri="{FF2B5EF4-FFF2-40B4-BE49-F238E27FC236}">
                        <a16:creationId xmlns:a16="http://schemas.microsoft.com/office/drawing/2014/main" id="{E3574638-C541-4BA0-AA6F-846487B92F41}"/>
                      </a:ext>
                    </a:extLst>
                  </p:cNvPr>
                  <p:cNvGrpSpPr>
                    <a:grpSpLocks/>
                  </p:cNvGrpSpPr>
                  <p:nvPr/>
                </p:nvGrpSpPr>
                <p:grpSpPr bwMode="auto">
                  <a:xfrm>
                    <a:off x="7317649" y="5760277"/>
                    <a:ext cx="477306" cy="527027"/>
                    <a:chOff x="1571604" y="2143116"/>
                    <a:chExt cx="1285884" cy="1143008"/>
                  </a:xfrm>
                </p:grpSpPr>
                <p:sp>
                  <p:nvSpPr>
                    <p:cNvPr id="277" name="Rectangle 276">
                      <a:extLst>
                        <a:ext uri="{FF2B5EF4-FFF2-40B4-BE49-F238E27FC236}">
                          <a16:creationId xmlns:a16="http://schemas.microsoft.com/office/drawing/2014/main" id="{5612785B-4C53-41A3-87FD-21F0482708FA}"/>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8" name="Isosceles Triangle 277">
                      <a:extLst>
                        <a:ext uri="{FF2B5EF4-FFF2-40B4-BE49-F238E27FC236}">
                          <a16:creationId xmlns:a16="http://schemas.microsoft.com/office/drawing/2014/main" id="{489BD32D-40E9-4BF1-A367-ED00C8A4F97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9" name="Rectangle 278">
                      <a:extLst>
                        <a:ext uri="{FF2B5EF4-FFF2-40B4-BE49-F238E27FC236}">
                          <a16:creationId xmlns:a16="http://schemas.microsoft.com/office/drawing/2014/main" id="{388E5CCD-8663-4B4F-B5EA-A7D94AB44B22}"/>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0" name="Rectangle 279">
                      <a:extLst>
                        <a:ext uri="{FF2B5EF4-FFF2-40B4-BE49-F238E27FC236}">
                          <a16:creationId xmlns:a16="http://schemas.microsoft.com/office/drawing/2014/main" id="{FCCA681A-F907-40D2-85D3-8AC3B046CE01}"/>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1" name="Rectangle 280">
                      <a:extLst>
                        <a:ext uri="{FF2B5EF4-FFF2-40B4-BE49-F238E27FC236}">
                          <a16:creationId xmlns:a16="http://schemas.microsoft.com/office/drawing/2014/main" id="{7F046E49-4183-462A-9E7D-28A68DE3A3ED}"/>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5" name="Group 67">
                    <a:extLst>
                      <a:ext uri="{FF2B5EF4-FFF2-40B4-BE49-F238E27FC236}">
                        <a16:creationId xmlns:a16="http://schemas.microsoft.com/office/drawing/2014/main" id="{76D067CA-0C1C-40DE-96AE-B1B6DCECC1E3}"/>
                      </a:ext>
                    </a:extLst>
                  </p:cNvPr>
                  <p:cNvGrpSpPr>
                    <a:grpSpLocks/>
                  </p:cNvGrpSpPr>
                  <p:nvPr/>
                </p:nvGrpSpPr>
                <p:grpSpPr bwMode="auto">
                  <a:xfrm>
                    <a:off x="8586162" y="5110937"/>
                    <a:ext cx="477306" cy="527027"/>
                    <a:chOff x="1571604" y="2143116"/>
                    <a:chExt cx="1285884" cy="1143008"/>
                  </a:xfrm>
                </p:grpSpPr>
                <p:sp>
                  <p:nvSpPr>
                    <p:cNvPr id="266" name="Rectangle 265">
                      <a:extLst>
                        <a:ext uri="{FF2B5EF4-FFF2-40B4-BE49-F238E27FC236}">
                          <a16:creationId xmlns:a16="http://schemas.microsoft.com/office/drawing/2014/main" id="{5F69E159-665D-4559-A7E4-4E6C90B53AD3}"/>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7" name="Isosceles Triangle 266">
                      <a:extLst>
                        <a:ext uri="{FF2B5EF4-FFF2-40B4-BE49-F238E27FC236}">
                          <a16:creationId xmlns:a16="http://schemas.microsoft.com/office/drawing/2014/main" id="{EA4F6653-BEBD-4A1D-ACA6-89335BA895B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8" name="Rectangle 267">
                      <a:extLst>
                        <a:ext uri="{FF2B5EF4-FFF2-40B4-BE49-F238E27FC236}">
                          <a16:creationId xmlns:a16="http://schemas.microsoft.com/office/drawing/2014/main" id="{AEA12CB7-9E36-43FF-A442-8A79064B532A}"/>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9" name="Rectangle 268">
                      <a:extLst>
                        <a:ext uri="{FF2B5EF4-FFF2-40B4-BE49-F238E27FC236}">
                          <a16:creationId xmlns:a16="http://schemas.microsoft.com/office/drawing/2014/main" id="{FC8ADE77-7F5C-4B80-A534-666F0F0E00EE}"/>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0" name="Rectangle 269">
                      <a:extLst>
                        <a:ext uri="{FF2B5EF4-FFF2-40B4-BE49-F238E27FC236}">
                          <a16:creationId xmlns:a16="http://schemas.microsoft.com/office/drawing/2014/main" id="{F3C6D292-22A0-42A1-95BE-9DC647246F80}"/>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6" name="Group 118">
                    <a:extLst>
                      <a:ext uri="{FF2B5EF4-FFF2-40B4-BE49-F238E27FC236}">
                        <a16:creationId xmlns:a16="http://schemas.microsoft.com/office/drawing/2014/main" id="{766F8DAB-A946-4226-AC26-DEAEC1A5FD87}"/>
                      </a:ext>
                    </a:extLst>
                  </p:cNvPr>
                  <p:cNvGrpSpPr>
                    <a:grpSpLocks/>
                  </p:cNvGrpSpPr>
                  <p:nvPr/>
                </p:nvGrpSpPr>
                <p:grpSpPr bwMode="auto">
                  <a:xfrm>
                    <a:off x="9017435" y="5560297"/>
                    <a:ext cx="607987" cy="618099"/>
                    <a:chOff x="5600704" y="3100382"/>
                    <a:chExt cx="1285884" cy="1143008"/>
                  </a:xfrm>
                </p:grpSpPr>
                <p:grpSp>
                  <p:nvGrpSpPr>
                    <p:cNvPr id="260" name="Group 31">
                      <a:extLst>
                        <a:ext uri="{FF2B5EF4-FFF2-40B4-BE49-F238E27FC236}">
                          <a16:creationId xmlns:a16="http://schemas.microsoft.com/office/drawing/2014/main" id="{33DF0FB6-D1C0-4160-81A2-21AAE1B4B9D9}"/>
                        </a:ext>
                      </a:extLst>
                    </p:cNvPr>
                    <p:cNvGrpSpPr>
                      <a:grpSpLocks/>
                    </p:cNvGrpSpPr>
                    <p:nvPr/>
                  </p:nvGrpSpPr>
                  <p:grpSpPr bwMode="auto">
                    <a:xfrm>
                      <a:off x="5600704" y="3100382"/>
                      <a:ext cx="1285884" cy="1143008"/>
                      <a:chOff x="1571604" y="2143116"/>
                      <a:chExt cx="1285884" cy="1143008"/>
                    </a:xfrm>
                  </p:grpSpPr>
                  <p:sp>
                    <p:nvSpPr>
                      <p:cNvPr id="262" name="Rectangle 261">
                        <a:extLst>
                          <a:ext uri="{FF2B5EF4-FFF2-40B4-BE49-F238E27FC236}">
                            <a16:creationId xmlns:a16="http://schemas.microsoft.com/office/drawing/2014/main" id="{34122B3F-BD69-474E-AFB6-B63147FEB8A2}"/>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3" name="Isosceles Triangle 262">
                        <a:extLst>
                          <a:ext uri="{FF2B5EF4-FFF2-40B4-BE49-F238E27FC236}">
                            <a16:creationId xmlns:a16="http://schemas.microsoft.com/office/drawing/2014/main" id="{B0546806-6782-482B-AF6B-E8FCA03D36C3}"/>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4" name="Rectangle 263">
                        <a:extLst>
                          <a:ext uri="{FF2B5EF4-FFF2-40B4-BE49-F238E27FC236}">
                            <a16:creationId xmlns:a16="http://schemas.microsoft.com/office/drawing/2014/main" id="{62C18E29-F478-4DD3-BDB4-5103E7DC6E8F}"/>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5" name="Rectangle 264">
                        <a:extLst>
                          <a:ext uri="{FF2B5EF4-FFF2-40B4-BE49-F238E27FC236}">
                            <a16:creationId xmlns:a16="http://schemas.microsoft.com/office/drawing/2014/main" id="{A90484CF-F8BA-4148-8AF7-0B669C8DA833}"/>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1" name="Rectangle 260">
                      <a:extLst>
                        <a:ext uri="{FF2B5EF4-FFF2-40B4-BE49-F238E27FC236}">
                          <a16:creationId xmlns:a16="http://schemas.microsoft.com/office/drawing/2014/main" id="{A9E3F4D3-C29D-4B52-B13D-9B2D71A6EE13}"/>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7" name="Group 118">
                    <a:extLst>
                      <a:ext uri="{FF2B5EF4-FFF2-40B4-BE49-F238E27FC236}">
                        <a16:creationId xmlns:a16="http://schemas.microsoft.com/office/drawing/2014/main" id="{D33AF6B3-A4BE-47C1-907C-7AB58F36F6A6}"/>
                      </a:ext>
                    </a:extLst>
                  </p:cNvPr>
                  <p:cNvGrpSpPr>
                    <a:grpSpLocks/>
                  </p:cNvGrpSpPr>
                  <p:nvPr/>
                </p:nvGrpSpPr>
                <p:grpSpPr bwMode="auto">
                  <a:xfrm>
                    <a:off x="9652016" y="6069891"/>
                    <a:ext cx="607987" cy="618099"/>
                    <a:chOff x="5600704" y="3100382"/>
                    <a:chExt cx="1285884" cy="1143008"/>
                  </a:xfrm>
                </p:grpSpPr>
                <p:grpSp>
                  <p:nvGrpSpPr>
                    <p:cNvPr id="254" name="Group 31">
                      <a:extLst>
                        <a:ext uri="{FF2B5EF4-FFF2-40B4-BE49-F238E27FC236}">
                          <a16:creationId xmlns:a16="http://schemas.microsoft.com/office/drawing/2014/main" id="{558DCB76-52FD-45DB-A554-28C785B5939C}"/>
                        </a:ext>
                      </a:extLst>
                    </p:cNvPr>
                    <p:cNvGrpSpPr>
                      <a:grpSpLocks/>
                    </p:cNvGrpSpPr>
                    <p:nvPr/>
                  </p:nvGrpSpPr>
                  <p:grpSpPr bwMode="auto">
                    <a:xfrm>
                      <a:off x="5600704" y="3100382"/>
                      <a:ext cx="1285884" cy="1143008"/>
                      <a:chOff x="1571604" y="2143116"/>
                      <a:chExt cx="1285884" cy="1143008"/>
                    </a:xfrm>
                  </p:grpSpPr>
                  <p:sp>
                    <p:nvSpPr>
                      <p:cNvPr id="256" name="Rectangle 255">
                        <a:extLst>
                          <a:ext uri="{FF2B5EF4-FFF2-40B4-BE49-F238E27FC236}">
                            <a16:creationId xmlns:a16="http://schemas.microsoft.com/office/drawing/2014/main" id="{D33F5E82-C64B-4210-B4EC-E473D566F1DB}"/>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Isosceles Triangle 256">
                        <a:extLst>
                          <a:ext uri="{FF2B5EF4-FFF2-40B4-BE49-F238E27FC236}">
                            <a16:creationId xmlns:a16="http://schemas.microsoft.com/office/drawing/2014/main" id="{658D64DA-F3CC-4F50-BC5E-F76049BDE6DA}"/>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Rectangle 257">
                        <a:extLst>
                          <a:ext uri="{FF2B5EF4-FFF2-40B4-BE49-F238E27FC236}">
                            <a16:creationId xmlns:a16="http://schemas.microsoft.com/office/drawing/2014/main" id="{04B9B8EC-40F8-4E8A-A4F9-ED41CEA6294F}"/>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9" name="Rectangle 258">
                        <a:extLst>
                          <a:ext uri="{FF2B5EF4-FFF2-40B4-BE49-F238E27FC236}">
                            <a16:creationId xmlns:a16="http://schemas.microsoft.com/office/drawing/2014/main" id="{C4A5970E-4D02-4F57-838A-72E74596B81A}"/>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5" name="Rectangle 254">
                      <a:extLst>
                        <a:ext uri="{FF2B5EF4-FFF2-40B4-BE49-F238E27FC236}">
                          <a16:creationId xmlns:a16="http://schemas.microsoft.com/office/drawing/2014/main" id="{EAE3F209-90BD-403C-84BA-BFFC8EA4D861}"/>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48" name="Group 67">
                    <a:extLst>
                      <a:ext uri="{FF2B5EF4-FFF2-40B4-BE49-F238E27FC236}">
                        <a16:creationId xmlns:a16="http://schemas.microsoft.com/office/drawing/2014/main" id="{74F85B0E-C6D6-4C36-B073-9FB83F8F211B}"/>
                      </a:ext>
                    </a:extLst>
                  </p:cNvPr>
                  <p:cNvGrpSpPr>
                    <a:grpSpLocks/>
                  </p:cNvGrpSpPr>
                  <p:nvPr/>
                </p:nvGrpSpPr>
                <p:grpSpPr bwMode="auto">
                  <a:xfrm>
                    <a:off x="10083672" y="5556760"/>
                    <a:ext cx="477306" cy="527027"/>
                    <a:chOff x="1571604" y="2143116"/>
                    <a:chExt cx="1285884" cy="1143008"/>
                  </a:xfrm>
                </p:grpSpPr>
                <p:sp>
                  <p:nvSpPr>
                    <p:cNvPr id="249" name="Rectangle 248">
                      <a:extLst>
                        <a:ext uri="{FF2B5EF4-FFF2-40B4-BE49-F238E27FC236}">
                          <a16:creationId xmlns:a16="http://schemas.microsoft.com/office/drawing/2014/main" id="{B06B6F83-C632-4AB7-95A1-535B0B7275E4}"/>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Isosceles Triangle 249">
                      <a:extLst>
                        <a:ext uri="{FF2B5EF4-FFF2-40B4-BE49-F238E27FC236}">
                          <a16:creationId xmlns:a16="http://schemas.microsoft.com/office/drawing/2014/main" id="{C2083293-58CB-49B2-87E3-EAF4B359240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Rectangle 250">
                      <a:extLst>
                        <a:ext uri="{FF2B5EF4-FFF2-40B4-BE49-F238E27FC236}">
                          <a16:creationId xmlns:a16="http://schemas.microsoft.com/office/drawing/2014/main" id="{16BC0ADB-049C-412D-9568-22518EEFFB29}"/>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Rectangle 251">
                      <a:extLst>
                        <a:ext uri="{FF2B5EF4-FFF2-40B4-BE49-F238E27FC236}">
                          <a16:creationId xmlns:a16="http://schemas.microsoft.com/office/drawing/2014/main" id="{BF068C47-00D9-4328-98BB-48AB6FDDC744}"/>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Rectangle 252">
                      <a:extLst>
                        <a:ext uri="{FF2B5EF4-FFF2-40B4-BE49-F238E27FC236}">
                          <a16:creationId xmlns:a16="http://schemas.microsoft.com/office/drawing/2014/main" id="{B5D31F23-8A91-4C5D-ABE4-A22BAD938749}"/>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grpSp>
      <p:grpSp>
        <p:nvGrpSpPr>
          <p:cNvPr id="9" name="Group 8">
            <a:extLst>
              <a:ext uri="{FF2B5EF4-FFF2-40B4-BE49-F238E27FC236}">
                <a16:creationId xmlns:a16="http://schemas.microsoft.com/office/drawing/2014/main" id="{9ABA5A7A-48BE-42B2-AB44-643286616C81}"/>
              </a:ext>
            </a:extLst>
          </p:cNvPr>
          <p:cNvGrpSpPr/>
          <p:nvPr/>
        </p:nvGrpSpPr>
        <p:grpSpPr>
          <a:xfrm>
            <a:off x="2597705" y="2937228"/>
            <a:ext cx="1899152" cy="1194669"/>
            <a:chOff x="2420174" y="2702070"/>
            <a:chExt cx="1899152" cy="1194669"/>
          </a:xfrm>
        </p:grpSpPr>
        <p:grpSp>
          <p:nvGrpSpPr>
            <p:cNvPr id="295" name="Group 74">
              <a:extLst>
                <a:ext uri="{FF2B5EF4-FFF2-40B4-BE49-F238E27FC236}">
                  <a16:creationId xmlns:a16="http://schemas.microsoft.com/office/drawing/2014/main" id="{5D67A156-1DC5-4264-85F7-07DB7AA87F24}"/>
                </a:ext>
              </a:extLst>
            </p:cNvPr>
            <p:cNvGrpSpPr>
              <a:grpSpLocks/>
            </p:cNvGrpSpPr>
            <p:nvPr/>
          </p:nvGrpSpPr>
          <p:grpSpPr bwMode="auto">
            <a:xfrm rot="1252114">
              <a:off x="2420174" y="2702070"/>
              <a:ext cx="1899152" cy="635809"/>
              <a:chOff x="1714480" y="5143512"/>
              <a:chExt cx="2214578" cy="714380"/>
            </a:xfrm>
          </p:grpSpPr>
          <p:grpSp>
            <p:nvGrpSpPr>
              <p:cNvPr id="297" name="Group 62">
                <a:extLst>
                  <a:ext uri="{FF2B5EF4-FFF2-40B4-BE49-F238E27FC236}">
                    <a16:creationId xmlns:a16="http://schemas.microsoft.com/office/drawing/2014/main" id="{01988B12-ED3E-41EB-BE96-000943E23854}"/>
                  </a:ext>
                </a:extLst>
              </p:cNvPr>
              <p:cNvGrpSpPr>
                <a:grpSpLocks/>
              </p:cNvGrpSpPr>
              <p:nvPr/>
            </p:nvGrpSpPr>
            <p:grpSpPr bwMode="auto">
              <a:xfrm>
                <a:off x="2782292" y="5143512"/>
                <a:ext cx="1146766" cy="714380"/>
                <a:chOff x="639152" y="1857364"/>
                <a:chExt cx="1146766" cy="714380"/>
              </a:xfrm>
            </p:grpSpPr>
            <p:sp>
              <p:nvSpPr>
                <p:cNvPr id="302" name="Rectangle 301">
                  <a:extLst>
                    <a:ext uri="{FF2B5EF4-FFF2-40B4-BE49-F238E27FC236}">
                      <a16:creationId xmlns:a16="http://schemas.microsoft.com/office/drawing/2014/main" id="{086EACBD-28CB-4ABB-A6A9-04D49264150D}"/>
                    </a:ext>
                  </a:extLst>
                </p:cNvPr>
                <p:cNvSpPr/>
                <p:nvPr/>
              </p:nvSpPr>
              <p:spPr>
                <a:xfrm>
                  <a:off x="676750" y="2000240"/>
                  <a:ext cx="1037730" cy="5715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3" name="Parallelogram 302">
                  <a:extLst>
                    <a:ext uri="{FF2B5EF4-FFF2-40B4-BE49-F238E27FC236}">
                      <a16:creationId xmlns:a16="http://schemas.microsoft.com/office/drawing/2014/main" id="{7C1F75BF-50DB-4012-A663-AFB307B35755}"/>
                    </a:ext>
                  </a:extLst>
                </p:cNvPr>
                <p:cNvSpPr/>
                <p:nvPr/>
              </p:nvSpPr>
              <p:spPr>
                <a:xfrm>
                  <a:off x="639152" y="1857364"/>
                  <a:ext cx="1146766"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Rectangle 303">
                  <a:extLst>
                    <a:ext uri="{FF2B5EF4-FFF2-40B4-BE49-F238E27FC236}">
                      <a16:creationId xmlns:a16="http://schemas.microsoft.com/office/drawing/2014/main" id="{C5D4917A-1DFE-4163-8CC6-7E23063051CF}"/>
                    </a:ext>
                  </a:extLst>
                </p:cNvPr>
                <p:cNvSpPr/>
                <p:nvPr/>
              </p:nvSpPr>
              <p:spPr>
                <a:xfrm>
                  <a:off x="1124427" y="2285992"/>
                  <a:ext cx="257481"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8" name="Group 70">
                <a:extLst>
                  <a:ext uri="{FF2B5EF4-FFF2-40B4-BE49-F238E27FC236}">
                    <a16:creationId xmlns:a16="http://schemas.microsoft.com/office/drawing/2014/main" id="{A41BCC10-B293-465B-80F3-2878993574A4}"/>
                  </a:ext>
                </a:extLst>
              </p:cNvPr>
              <p:cNvGrpSpPr>
                <a:grpSpLocks/>
              </p:cNvGrpSpPr>
              <p:nvPr/>
            </p:nvGrpSpPr>
            <p:grpSpPr bwMode="auto">
              <a:xfrm>
                <a:off x="1714480" y="5143512"/>
                <a:ext cx="1167990" cy="714380"/>
                <a:chOff x="714348" y="1857364"/>
                <a:chExt cx="1167990" cy="714380"/>
              </a:xfrm>
            </p:grpSpPr>
            <p:sp>
              <p:nvSpPr>
                <p:cNvPr id="299" name="Rectangle 298">
                  <a:extLst>
                    <a:ext uri="{FF2B5EF4-FFF2-40B4-BE49-F238E27FC236}">
                      <a16:creationId xmlns:a16="http://schemas.microsoft.com/office/drawing/2014/main" id="{09CF9AE3-B29B-4CE1-95A1-9419FF9F4EFE}"/>
                    </a:ext>
                  </a:extLst>
                </p:cNvPr>
                <p:cNvSpPr/>
                <p:nvPr/>
              </p:nvSpPr>
              <p:spPr>
                <a:xfrm>
                  <a:off x="785786" y="2000240"/>
                  <a:ext cx="1033971" cy="5715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Parallelogram 299">
                  <a:extLst>
                    <a:ext uri="{FF2B5EF4-FFF2-40B4-BE49-F238E27FC236}">
                      <a16:creationId xmlns:a16="http://schemas.microsoft.com/office/drawing/2014/main" id="{62ABFDCD-F6C7-4CE7-B71C-F9878633A39F}"/>
                    </a:ext>
                  </a:extLst>
                </p:cNvPr>
                <p:cNvSpPr/>
                <p:nvPr/>
              </p:nvSpPr>
              <p:spPr>
                <a:xfrm>
                  <a:off x="714348" y="1857364"/>
                  <a:ext cx="1167990"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Rectangle 300">
                  <a:extLst>
                    <a:ext uri="{FF2B5EF4-FFF2-40B4-BE49-F238E27FC236}">
                      <a16:creationId xmlns:a16="http://schemas.microsoft.com/office/drawing/2014/main" id="{9F951156-AD4F-4EEF-8254-272AEF65D6F6}"/>
                    </a:ext>
                  </a:extLst>
                </p:cNvPr>
                <p:cNvSpPr/>
                <p:nvPr/>
              </p:nvSpPr>
              <p:spPr>
                <a:xfrm>
                  <a:off x="1142976" y="2285992"/>
                  <a:ext cx="30712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305" name="TextBox 304">
              <a:extLst>
                <a:ext uri="{FF2B5EF4-FFF2-40B4-BE49-F238E27FC236}">
                  <a16:creationId xmlns:a16="http://schemas.microsoft.com/office/drawing/2014/main" id="{9E592907-F9D4-4D55-A513-5AF9CC83AD1D}"/>
                </a:ext>
              </a:extLst>
            </p:cNvPr>
            <p:cNvSpPr txBox="1"/>
            <p:nvPr/>
          </p:nvSpPr>
          <p:spPr>
            <a:xfrm rot="1259261">
              <a:off x="2425728" y="3250408"/>
              <a:ext cx="1138738" cy="646331"/>
            </a:xfrm>
            <a:prstGeom prst="rect">
              <a:avLst/>
            </a:prstGeom>
            <a:noFill/>
          </p:spPr>
          <p:txBody>
            <a:bodyPr wrap="square" rtlCol="0">
              <a:spAutoFit/>
            </a:bodyPr>
            <a:lstStyle/>
            <a:p>
              <a:r>
                <a:rPr lang="en-ZA" sz="3600" dirty="0">
                  <a:solidFill>
                    <a:schemeClr val="bg1"/>
                  </a:solidFill>
                  <a:latin typeface="Chiller" panose="04020404031007020602" pitchFamily="82" charset="0"/>
                </a:rPr>
                <a:t>Shops</a:t>
              </a:r>
            </a:p>
          </p:txBody>
        </p:sp>
      </p:grpSp>
      <p:sp>
        <p:nvSpPr>
          <p:cNvPr id="314" name="Freeform: Shape 313">
            <a:extLst>
              <a:ext uri="{FF2B5EF4-FFF2-40B4-BE49-F238E27FC236}">
                <a16:creationId xmlns:a16="http://schemas.microsoft.com/office/drawing/2014/main" id="{8E078AC1-6EF1-4343-A2C6-6788397B0614}"/>
              </a:ext>
            </a:extLst>
          </p:cNvPr>
          <p:cNvSpPr/>
          <p:nvPr/>
        </p:nvSpPr>
        <p:spPr>
          <a:xfrm>
            <a:off x="5123309" y="4129060"/>
            <a:ext cx="2346375" cy="2143125"/>
          </a:xfrm>
          <a:custGeom>
            <a:avLst/>
            <a:gdLst>
              <a:gd name="connsiteX0" fmla="*/ 1930148 w 2346375"/>
              <a:gd name="connsiteY0" fmla="*/ 400050 h 2143125"/>
              <a:gd name="connsiteX1" fmla="*/ 2344486 w 2346375"/>
              <a:gd name="connsiteY1" fmla="*/ 585788 h 2143125"/>
              <a:gd name="connsiteX2" fmla="*/ 2015873 w 2346375"/>
              <a:gd name="connsiteY2" fmla="*/ 1614488 h 2143125"/>
              <a:gd name="connsiteX3" fmla="*/ 1973011 w 2346375"/>
              <a:gd name="connsiteY3" fmla="*/ 1657350 h 2143125"/>
              <a:gd name="connsiteX4" fmla="*/ 1944436 w 2346375"/>
              <a:gd name="connsiteY4" fmla="*/ 1714500 h 2143125"/>
              <a:gd name="connsiteX5" fmla="*/ 1901573 w 2346375"/>
              <a:gd name="connsiteY5" fmla="*/ 1757363 h 2143125"/>
              <a:gd name="connsiteX6" fmla="*/ 1872998 w 2346375"/>
              <a:gd name="connsiteY6" fmla="*/ 1800225 h 2143125"/>
              <a:gd name="connsiteX7" fmla="*/ 1830136 w 2346375"/>
              <a:gd name="connsiteY7" fmla="*/ 1828800 h 2143125"/>
              <a:gd name="connsiteX8" fmla="*/ 1730123 w 2346375"/>
              <a:gd name="connsiteY8" fmla="*/ 1914525 h 2143125"/>
              <a:gd name="connsiteX9" fmla="*/ 1687261 w 2346375"/>
              <a:gd name="connsiteY9" fmla="*/ 1957388 h 2143125"/>
              <a:gd name="connsiteX10" fmla="*/ 1558673 w 2346375"/>
              <a:gd name="connsiteY10" fmla="*/ 2028825 h 2143125"/>
              <a:gd name="connsiteX11" fmla="*/ 1444373 w 2346375"/>
              <a:gd name="connsiteY11" fmla="*/ 2057400 h 2143125"/>
              <a:gd name="connsiteX12" fmla="*/ 1358648 w 2346375"/>
              <a:gd name="connsiteY12" fmla="*/ 2100263 h 2143125"/>
              <a:gd name="connsiteX13" fmla="*/ 1272923 w 2346375"/>
              <a:gd name="connsiteY13" fmla="*/ 2143125 h 2143125"/>
              <a:gd name="connsiteX14" fmla="*/ 987173 w 2346375"/>
              <a:gd name="connsiteY14" fmla="*/ 2128838 h 2143125"/>
              <a:gd name="connsiteX15" fmla="*/ 930023 w 2346375"/>
              <a:gd name="connsiteY15" fmla="*/ 2100263 h 2143125"/>
              <a:gd name="connsiteX16" fmla="*/ 844298 w 2346375"/>
              <a:gd name="connsiteY16" fmla="*/ 2057400 h 2143125"/>
              <a:gd name="connsiteX17" fmla="*/ 415673 w 2346375"/>
              <a:gd name="connsiteY17" fmla="*/ 2085975 h 2143125"/>
              <a:gd name="connsiteX18" fmla="*/ 358523 w 2346375"/>
              <a:gd name="connsiteY18" fmla="*/ 2100263 h 2143125"/>
              <a:gd name="connsiteX19" fmla="*/ 129923 w 2346375"/>
              <a:gd name="connsiteY19" fmla="*/ 2057400 h 2143125"/>
              <a:gd name="connsiteX20" fmla="*/ 115636 w 2346375"/>
              <a:gd name="connsiteY20" fmla="*/ 2014538 h 2143125"/>
              <a:gd name="connsiteX21" fmla="*/ 129923 w 2346375"/>
              <a:gd name="connsiteY21" fmla="*/ 1871663 h 2143125"/>
              <a:gd name="connsiteX22" fmla="*/ 158498 w 2346375"/>
              <a:gd name="connsiteY22" fmla="*/ 1828800 h 2143125"/>
              <a:gd name="connsiteX23" fmla="*/ 172786 w 2346375"/>
              <a:gd name="connsiteY23" fmla="*/ 1785938 h 2143125"/>
              <a:gd name="connsiteX24" fmla="*/ 187073 w 2346375"/>
              <a:gd name="connsiteY24" fmla="*/ 1700213 h 2143125"/>
              <a:gd name="connsiteX25" fmla="*/ 158498 w 2346375"/>
              <a:gd name="connsiteY25" fmla="*/ 1428750 h 2143125"/>
              <a:gd name="connsiteX26" fmla="*/ 144211 w 2346375"/>
              <a:gd name="connsiteY26" fmla="*/ 1385888 h 2143125"/>
              <a:gd name="connsiteX27" fmla="*/ 129923 w 2346375"/>
              <a:gd name="connsiteY27" fmla="*/ 1328738 h 2143125"/>
              <a:gd name="connsiteX28" fmla="*/ 115636 w 2346375"/>
              <a:gd name="connsiteY28" fmla="*/ 957263 h 2143125"/>
              <a:gd name="connsiteX29" fmla="*/ 29911 w 2346375"/>
              <a:gd name="connsiteY29" fmla="*/ 871538 h 2143125"/>
              <a:gd name="connsiteX30" fmla="*/ 15623 w 2346375"/>
              <a:gd name="connsiteY30" fmla="*/ 757238 h 2143125"/>
              <a:gd name="connsiteX31" fmla="*/ 1336 w 2346375"/>
              <a:gd name="connsiteY31" fmla="*/ 700088 h 2143125"/>
              <a:gd name="connsiteX32" fmla="*/ 101348 w 2346375"/>
              <a:gd name="connsiteY32" fmla="*/ 657225 h 2143125"/>
              <a:gd name="connsiteX33" fmla="*/ 301373 w 2346375"/>
              <a:gd name="connsiteY33" fmla="*/ 671513 h 2143125"/>
              <a:gd name="connsiteX34" fmla="*/ 344236 w 2346375"/>
              <a:gd name="connsiteY34" fmla="*/ 700088 h 2143125"/>
              <a:gd name="connsiteX35" fmla="*/ 387098 w 2346375"/>
              <a:gd name="connsiteY35" fmla="*/ 742950 h 2143125"/>
              <a:gd name="connsiteX36" fmla="*/ 444248 w 2346375"/>
              <a:gd name="connsiteY36" fmla="*/ 828675 h 2143125"/>
              <a:gd name="connsiteX37" fmla="*/ 487111 w 2346375"/>
              <a:gd name="connsiteY37" fmla="*/ 857250 h 2143125"/>
              <a:gd name="connsiteX38" fmla="*/ 572836 w 2346375"/>
              <a:gd name="connsiteY38" fmla="*/ 614363 h 2143125"/>
              <a:gd name="connsiteX39" fmla="*/ 487111 w 2346375"/>
              <a:gd name="connsiteY39" fmla="*/ 585788 h 2143125"/>
              <a:gd name="connsiteX40" fmla="*/ 429961 w 2346375"/>
              <a:gd name="connsiteY40" fmla="*/ 557213 h 2143125"/>
              <a:gd name="connsiteX41" fmla="*/ 287086 w 2346375"/>
              <a:gd name="connsiteY41" fmla="*/ 514350 h 2143125"/>
              <a:gd name="connsiteX42" fmla="*/ 229936 w 2346375"/>
              <a:gd name="connsiteY42" fmla="*/ 485775 h 2143125"/>
              <a:gd name="connsiteX43" fmla="*/ 187073 w 2346375"/>
              <a:gd name="connsiteY43" fmla="*/ 442913 h 2143125"/>
              <a:gd name="connsiteX44" fmla="*/ 144211 w 2346375"/>
              <a:gd name="connsiteY44" fmla="*/ 414338 h 2143125"/>
              <a:gd name="connsiteX45" fmla="*/ 72773 w 2346375"/>
              <a:gd name="connsiteY45" fmla="*/ 328613 h 2143125"/>
              <a:gd name="connsiteX46" fmla="*/ 44198 w 2346375"/>
              <a:gd name="connsiteY46" fmla="*/ 285750 h 2143125"/>
              <a:gd name="connsiteX47" fmla="*/ 58486 w 2346375"/>
              <a:gd name="connsiteY47" fmla="*/ 228600 h 2143125"/>
              <a:gd name="connsiteX48" fmla="*/ 144211 w 2346375"/>
              <a:gd name="connsiteY48" fmla="*/ 200025 h 2143125"/>
              <a:gd name="connsiteX49" fmla="*/ 187073 w 2346375"/>
              <a:gd name="connsiteY49" fmla="*/ 185738 h 2143125"/>
              <a:gd name="connsiteX50" fmla="*/ 229936 w 2346375"/>
              <a:gd name="connsiteY50" fmla="*/ 171450 h 2143125"/>
              <a:gd name="connsiteX51" fmla="*/ 529973 w 2346375"/>
              <a:gd name="connsiteY51" fmla="*/ 142875 h 2143125"/>
              <a:gd name="connsiteX52" fmla="*/ 687136 w 2346375"/>
              <a:gd name="connsiteY52" fmla="*/ 114300 h 2143125"/>
              <a:gd name="connsiteX53" fmla="*/ 729998 w 2346375"/>
              <a:gd name="connsiteY53" fmla="*/ 100013 h 2143125"/>
              <a:gd name="connsiteX54" fmla="*/ 1044323 w 2346375"/>
              <a:gd name="connsiteY54" fmla="*/ 85725 h 2143125"/>
              <a:gd name="connsiteX55" fmla="*/ 1101473 w 2346375"/>
              <a:gd name="connsiteY55" fmla="*/ 71438 h 2143125"/>
              <a:gd name="connsiteX56" fmla="*/ 1230061 w 2346375"/>
              <a:gd name="connsiteY56" fmla="*/ 28575 h 2143125"/>
              <a:gd name="connsiteX57" fmla="*/ 1272923 w 2346375"/>
              <a:gd name="connsiteY57" fmla="*/ 14288 h 2143125"/>
              <a:gd name="connsiteX58" fmla="*/ 1315786 w 2346375"/>
              <a:gd name="connsiteY58" fmla="*/ 0 h 2143125"/>
              <a:gd name="connsiteX59" fmla="*/ 1658686 w 2346375"/>
              <a:gd name="connsiteY59" fmla="*/ 14288 h 2143125"/>
              <a:gd name="connsiteX60" fmla="*/ 1772986 w 2346375"/>
              <a:gd name="connsiteY60" fmla="*/ 42863 h 2143125"/>
              <a:gd name="connsiteX61" fmla="*/ 1858711 w 2346375"/>
              <a:gd name="connsiteY61" fmla="*/ 71438 h 2143125"/>
              <a:gd name="connsiteX62" fmla="*/ 1901573 w 2346375"/>
              <a:gd name="connsiteY62" fmla="*/ 114300 h 2143125"/>
              <a:gd name="connsiteX63" fmla="*/ 1915861 w 2346375"/>
              <a:gd name="connsiteY63" fmla="*/ 157163 h 2143125"/>
              <a:gd name="connsiteX64" fmla="*/ 1944436 w 2346375"/>
              <a:gd name="connsiteY64" fmla="*/ 271463 h 2143125"/>
              <a:gd name="connsiteX65" fmla="*/ 1958723 w 2346375"/>
              <a:gd name="connsiteY65" fmla="*/ 385763 h 2143125"/>
              <a:gd name="connsiteX66" fmla="*/ 1987298 w 2346375"/>
              <a:gd name="connsiteY66" fmla="*/ 428625 h 2143125"/>
              <a:gd name="connsiteX67" fmla="*/ 1930148 w 2346375"/>
              <a:gd name="connsiteY67" fmla="*/ 442913 h 2143125"/>
              <a:gd name="connsiteX68" fmla="*/ 1930148 w 2346375"/>
              <a:gd name="connsiteY68" fmla="*/ 40005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346375" h="2143125">
                <a:moveTo>
                  <a:pt x="1930148" y="400050"/>
                </a:moveTo>
                <a:cubicBezTo>
                  <a:pt x="1999204" y="423862"/>
                  <a:pt x="2333829" y="434809"/>
                  <a:pt x="2344486" y="585788"/>
                </a:cubicBezTo>
                <a:cubicBezTo>
                  <a:pt x="2369833" y="944865"/>
                  <a:pt x="2133779" y="1274375"/>
                  <a:pt x="2015873" y="1614488"/>
                </a:cubicBezTo>
                <a:cubicBezTo>
                  <a:pt x="2009255" y="1633579"/>
                  <a:pt x="1984755" y="1640908"/>
                  <a:pt x="1973011" y="1657350"/>
                </a:cubicBezTo>
                <a:cubicBezTo>
                  <a:pt x="1960631" y="1674681"/>
                  <a:pt x="1956816" y="1697169"/>
                  <a:pt x="1944436" y="1714500"/>
                </a:cubicBezTo>
                <a:cubicBezTo>
                  <a:pt x="1932692" y="1730942"/>
                  <a:pt x="1914508" y="1741841"/>
                  <a:pt x="1901573" y="1757363"/>
                </a:cubicBezTo>
                <a:cubicBezTo>
                  <a:pt x="1890580" y="1770554"/>
                  <a:pt x="1885140" y="1788083"/>
                  <a:pt x="1872998" y="1800225"/>
                </a:cubicBezTo>
                <a:cubicBezTo>
                  <a:pt x="1860856" y="1812367"/>
                  <a:pt x="1842278" y="1816658"/>
                  <a:pt x="1830136" y="1828800"/>
                </a:cubicBezTo>
                <a:cubicBezTo>
                  <a:pt x="1737401" y="1921535"/>
                  <a:pt x="1841749" y="1858712"/>
                  <a:pt x="1730123" y="1914525"/>
                </a:cubicBezTo>
                <a:cubicBezTo>
                  <a:pt x="1715836" y="1928813"/>
                  <a:pt x="1703210" y="1944983"/>
                  <a:pt x="1687261" y="1957388"/>
                </a:cubicBezTo>
                <a:cubicBezTo>
                  <a:pt x="1631262" y="2000943"/>
                  <a:pt x="1615586" y="2013304"/>
                  <a:pt x="1558673" y="2028825"/>
                </a:cubicBezTo>
                <a:cubicBezTo>
                  <a:pt x="1520784" y="2039158"/>
                  <a:pt x="1444373" y="2057400"/>
                  <a:pt x="1444373" y="2057400"/>
                </a:cubicBezTo>
                <a:cubicBezTo>
                  <a:pt x="1321538" y="2139291"/>
                  <a:pt x="1476953" y="2041110"/>
                  <a:pt x="1358648" y="2100263"/>
                </a:cubicBezTo>
                <a:cubicBezTo>
                  <a:pt x="1247868" y="2155653"/>
                  <a:pt x="1380654" y="2107216"/>
                  <a:pt x="1272923" y="2143125"/>
                </a:cubicBezTo>
                <a:cubicBezTo>
                  <a:pt x="1177673" y="2138363"/>
                  <a:pt x="1081806" y="2140667"/>
                  <a:pt x="987173" y="2128838"/>
                </a:cubicBezTo>
                <a:cubicBezTo>
                  <a:pt x="966039" y="2126196"/>
                  <a:pt x="949599" y="2108653"/>
                  <a:pt x="930023" y="2100263"/>
                </a:cubicBezTo>
                <a:cubicBezTo>
                  <a:pt x="847210" y="2064771"/>
                  <a:pt x="926669" y="2112314"/>
                  <a:pt x="844298" y="2057400"/>
                </a:cubicBezTo>
                <a:cubicBezTo>
                  <a:pt x="714256" y="2063593"/>
                  <a:pt x="551999" y="2065002"/>
                  <a:pt x="415673" y="2085975"/>
                </a:cubicBezTo>
                <a:cubicBezTo>
                  <a:pt x="396265" y="2088961"/>
                  <a:pt x="377573" y="2095500"/>
                  <a:pt x="358523" y="2100263"/>
                </a:cubicBezTo>
                <a:cubicBezTo>
                  <a:pt x="325650" y="2097734"/>
                  <a:pt x="177446" y="2116803"/>
                  <a:pt x="129923" y="2057400"/>
                </a:cubicBezTo>
                <a:cubicBezTo>
                  <a:pt x="120515" y="2045640"/>
                  <a:pt x="120398" y="2028825"/>
                  <a:pt x="115636" y="2014538"/>
                </a:cubicBezTo>
                <a:cubicBezTo>
                  <a:pt x="120398" y="1966913"/>
                  <a:pt x="119161" y="1918300"/>
                  <a:pt x="129923" y="1871663"/>
                </a:cubicBezTo>
                <a:cubicBezTo>
                  <a:pt x="133784" y="1854931"/>
                  <a:pt x="150819" y="1844159"/>
                  <a:pt x="158498" y="1828800"/>
                </a:cubicBezTo>
                <a:cubicBezTo>
                  <a:pt x="165233" y="1815330"/>
                  <a:pt x="168023" y="1800225"/>
                  <a:pt x="172786" y="1785938"/>
                </a:cubicBezTo>
                <a:cubicBezTo>
                  <a:pt x="177548" y="1757363"/>
                  <a:pt x="187073" y="1729182"/>
                  <a:pt x="187073" y="1700213"/>
                </a:cubicBezTo>
                <a:cubicBezTo>
                  <a:pt x="187073" y="1615438"/>
                  <a:pt x="180077" y="1515065"/>
                  <a:pt x="158498" y="1428750"/>
                </a:cubicBezTo>
                <a:cubicBezTo>
                  <a:pt x="154845" y="1414140"/>
                  <a:pt x="148348" y="1400369"/>
                  <a:pt x="144211" y="1385888"/>
                </a:cubicBezTo>
                <a:cubicBezTo>
                  <a:pt x="138816" y="1367007"/>
                  <a:pt x="134686" y="1347788"/>
                  <a:pt x="129923" y="1328738"/>
                </a:cubicBezTo>
                <a:cubicBezTo>
                  <a:pt x="125161" y="1204913"/>
                  <a:pt x="142116" y="1078317"/>
                  <a:pt x="115636" y="957263"/>
                </a:cubicBezTo>
                <a:cubicBezTo>
                  <a:pt x="107000" y="917785"/>
                  <a:pt x="29911" y="871538"/>
                  <a:pt x="29911" y="871538"/>
                </a:cubicBezTo>
                <a:cubicBezTo>
                  <a:pt x="25148" y="833438"/>
                  <a:pt x="21935" y="795112"/>
                  <a:pt x="15623" y="757238"/>
                </a:cubicBezTo>
                <a:cubicBezTo>
                  <a:pt x="12395" y="737869"/>
                  <a:pt x="-4874" y="718717"/>
                  <a:pt x="1336" y="700088"/>
                </a:cubicBezTo>
                <a:cubicBezTo>
                  <a:pt x="10306" y="673179"/>
                  <a:pt x="84981" y="661317"/>
                  <a:pt x="101348" y="657225"/>
                </a:cubicBezTo>
                <a:cubicBezTo>
                  <a:pt x="168023" y="661988"/>
                  <a:pt x="235545" y="659896"/>
                  <a:pt x="301373" y="671513"/>
                </a:cubicBezTo>
                <a:cubicBezTo>
                  <a:pt x="318283" y="674497"/>
                  <a:pt x="331044" y="689095"/>
                  <a:pt x="344236" y="700088"/>
                </a:cubicBezTo>
                <a:cubicBezTo>
                  <a:pt x="359758" y="713023"/>
                  <a:pt x="374693" y="727001"/>
                  <a:pt x="387098" y="742950"/>
                </a:cubicBezTo>
                <a:cubicBezTo>
                  <a:pt x="408182" y="770059"/>
                  <a:pt x="415673" y="809625"/>
                  <a:pt x="444248" y="828675"/>
                </a:cubicBezTo>
                <a:lnTo>
                  <a:pt x="487111" y="857250"/>
                </a:lnTo>
                <a:cubicBezTo>
                  <a:pt x="626942" y="837275"/>
                  <a:pt x="670302" y="864991"/>
                  <a:pt x="572836" y="614363"/>
                </a:cubicBezTo>
                <a:cubicBezTo>
                  <a:pt x="561919" y="586290"/>
                  <a:pt x="514052" y="599258"/>
                  <a:pt x="487111" y="585788"/>
                </a:cubicBezTo>
                <a:cubicBezTo>
                  <a:pt x="468061" y="576263"/>
                  <a:pt x="449903" y="564691"/>
                  <a:pt x="429961" y="557213"/>
                </a:cubicBezTo>
                <a:cubicBezTo>
                  <a:pt x="347929" y="526451"/>
                  <a:pt x="384784" y="563199"/>
                  <a:pt x="287086" y="514350"/>
                </a:cubicBezTo>
                <a:cubicBezTo>
                  <a:pt x="268036" y="504825"/>
                  <a:pt x="247267" y="498154"/>
                  <a:pt x="229936" y="485775"/>
                </a:cubicBezTo>
                <a:cubicBezTo>
                  <a:pt x="213494" y="474031"/>
                  <a:pt x="202595" y="455848"/>
                  <a:pt x="187073" y="442913"/>
                </a:cubicBezTo>
                <a:cubicBezTo>
                  <a:pt x="173882" y="431920"/>
                  <a:pt x="158498" y="423863"/>
                  <a:pt x="144211" y="414338"/>
                </a:cubicBezTo>
                <a:cubicBezTo>
                  <a:pt x="73264" y="307917"/>
                  <a:pt x="164448" y="438622"/>
                  <a:pt x="72773" y="328613"/>
                </a:cubicBezTo>
                <a:cubicBezTo>
                  <a:pt x="61780" y="315421"/>
                  <a:pt x="53723" y="300038"/>
                  <a:pt x="44198" y="285750"/>
                </a:cubicBezTo>
                <a:cubicBezTo>
                  <a:pt x="48961" y="266700"/>
                  <a:pt x="43577" y="241379"/>
                  <a:pt x="58486" y="228600"/>
                </a:cubicBezTo>
                <a:cubicBezTo>
                  <a:pt x="81355" y="208998"/>
                  <a:pt x="115636" y="209550"/>
                  <a:pt x="144211" y="200025"/>
                </a:cubicBezTo>
                <a:lnTo>
                  <a:pt x="187073" y="185738"/>
                </a:lnTo>
                <a:cubicBezTo>
                  <a:pt x="201361" y="180975"/>
                  <a:pt x="215080" y="173926"/>
                  <a:pt x="229936" y="171450"/>
                </a:cubicBezTo>
                <a:cubicBezTo>
                  <a:pt x="386283" y="145393"/>
                  <a:pt x="286756" y="159090"/>
                  <a:pt x="529973" y="142875"/>
                </a:cubicBezTo>
                <a:cubicBezTo>
                  <a:pt x="699403" y="100519"/>
                  <a:pt x="431154" y="165496"/>
                  <a:pt x="687136" y="114300"/>
                </a:cubicBezTo>
                <a:cubicBezTo>
                  <a:pt x="701904" y="111346"/>
                  <a:pt x="714986" y="101214"/>
                  <a:pt x="729998" y="100013"/>
                </a:cubicBezTo>
                <a:cubicBezTo>
                  <a:pt x="834547" y="91649"/>
                  <a:pt x="939548" y="90488"/>
                  <a:pt x="1044323" y="85725"/>
                </a:cubicBezTo>
                <a:cubicBezTo>
                  <a:pt x="1063373" y="80963"/>
                  <a:pt x="1082665" y="77080"/>
                  <a:pt x="1101473" y="71438"/>
                </a:cubicBezTo>
                <a:cubicBezTo>
                  <a:pt x="1101506" y="71428"/>
                  <a:pt x="1208613" y="35724"/>
                  <a:pt x="1230061" y="28575"/>
                </a:cubicBezTo>
                <a:lnTo>
                  <a:pt x="1272923" y="14288"/>
                </a:lnTo>
                <a:lnTo>
                  <a:pt x="1315786" y="0"/>
                </a:lnTo>
                <a:cubicBezTo>
                  <a:pt x="1430086" y="4763"/>
                  <a:pt x="1544786" y="3610"/>
                  <a:pt x="1658686" y="14288"/>
                </a:cubicBezTo>
                <a:cubicBezTo>
                  <a:pt x="1697787" y="17954"/>
                  <a:pt x="1735729" y="30444"/>
                  <a:pt x="1772986" y="42863"/>
                </a:cubicBezTo>
                <a:lnTo>
                  <a:pt x="1858711" y="71438"/>
                </a:lnTo>
                <a:cubicBezTo>
                  <a:pt x="1872998" y="85725"/>
                  <a:pt x="1890365" y="97488"/>
                  <a:pt x="1901573" y="114300"/>
                </a:cubicBezTo>
                <a:cubicBezTo>
                  <a:pt x="1909927" y="126831"/>
                  <a:pt x="1912208" y="142552"/>
                  <a:pt x="1915861" y="157163"/>
                </a:cubicBezTo>
                <a:lnTo>
                  <a:pt x="1944436" y="271463"/>
                </a:lnTo>
                <a:cubicBezTo>
                  <a:pt x="1949198" y="309563"/>
                  <a:pt x="1948620" y="348719"/>
                  <a:pt x="1958723" y="385763"/>
                </a:cubicBezTo>
                <a:cubicBezTo>
                  <a:pt x="1963241" y="402329"/>
                  <a:pt x="1994977" y="413267"/>
                  <a:pt x="1987298" y="428625"/>
                </a:cubicBezTo>
                <a:cubicBezTo>
                  <a:pt x="1978516" y="446188"/>
                  <a:pt x="1949198" y="438150"/>
                  <a:pt x="1930148" y="442913"/>
                </a:cubicBezTo>
                <a:cubicBezTo>
                  <a:pt x="1961365" y="396087"/>
                  <a:pt x="1861092" y="376238"/>
                  <a:pt x="1930148" y="400050"/>
                </a:cubicBezTo>
                <a:close/>
              </a:path>
            </a:pathLst>
          </a:cu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6" name="Freeform: Shape 315">
            <a:extLst>
              <a:ext uri="{FF2B5EF4-FFF2-40B4-BE49-F238E27FC236}">
                <a16:creationId xmlns:a16="http://schemas.microsoft.com/office/drawing/2014/main" id="{C52D2769-87C8-49D4-B238-B6C30525612C}"/>
              </a:ext>
            </a:extLst>
          </p:cNvPr>
          <p:cNvSpPr/>
          <p:nvPr/>
        </p:nvSpPr>
        <p:spPr>
          <a:xfrm>
            <a:off x="174742" y="6039323"/>
            <a:ext cx="311039" cy="363459"/>
          </a:xfrm>
          <a:custGeom>
            <a:avLst/>
            <a:gdLst>
              <a:gd name="connsiteX0" fmla="*/ 1930148 w 2346375"/>
              <a:gd name="connsiteY0" fmla="*/ 400050 h 2143125"/>
              <a:gd name="connsiteX1" fmla="*/ 2344486 w 2346375"/>
              <a:gd name="connsiteY1" fmla="*/ 585788 h 2143125"/>
              <a:gd name="connsiteX2" fmla="*/ 2015873 w 2346375"/>
              <a:gd name="connsiteY2" fmla="*/ 1614488 h 2143125"/>
              <a:gd name="connsiteX3" fmla="*/ 1973011 w 2346375"/>
              <a:gd name="connsiteY3" fmla="*/ 1657350 h 2143125"/>
              <a:gd name="connsiteX4" fmla="*/ 1944436 w 2346375"/>
              <a:gd name="connsiteY4" fmla="*/ 1714500 h 2143125"/>
              <a:gd name="connsiteX5" fmla="*/ 1901573 w 2346375"/>
              <a:gd name="connsiteY5" fmla="*/ 1757363 h 2143125"/>
              <a:gd name="connsiteX6" fmla="*/ 1872998 w 2346375"/>
              <a:gd name="connsiteY6" fmla="*/ 1800225 h 2143125"/>
              <a:gd name="connsiteX7" fmla="*/ 1830136 w 2346375"/>
              <a:gd name="connsiteY7" fmla="*/ 1828800 h 2143125"/>
              <a:gd name="connsiteX8" fmla="*/ 1730123 w 2346375"/>
              <a:gd name="connsiteY8" fmla="*/ 1914525 h 2143125"/>
              <a:gd name="connsiteX9" fmla="*/ 1687261 w 2346375"/>
              <a:gd name="connsiteY9" fmla="*/ 1957388 h 2143125"/>
              <a:gd name="connsiteX10" fmla="*/ 1558673 w 2346375"/>
              <a:gd name="connsiteY10" fmla="*/ 2028825 h 2143125"/>
              <a:gd name="connsiteX11" fmla="*/ 1444373 w 2346375"/>
              <a:gd name="connsiteY11" fmla="*/ 2057400 h 2143125"/>
              <a:gd name="connsiteX12" fmla="*/ 1358648 w 2346375"/>
              <a:gd name="connsiteY12" fmla="*/ 2100263 h 2143125"/>
              <a:gd name="connsiteX13" fmla="*/ 1272923 w 2346375"/>
              <a:gd name="connsiteY13" fmla="*/ 2143125 h 2143125"/>
              <a:gd name="connsiteX14" fmla="*/ 987173 w 2346375"/>
              <a:gd name="connsiteY14" fmla="*/ 2128838 h 2143125"/>
              <a:gd name="connsiteX15" fmla="*/ 930023 w 2346375"/>
              <a:gd name="connsiteY15" fmla="*/ 2100263 h 2143125"/>
              <a:gd name="connsiteX16" fmla="*/ 844298 w 2346375"/>
              <a:gd name="connsiteY16" fmla="*/ 2057400 h 2143125"/>
              <a:gd name="connsiteX17" fmla="*/ 415673 w 2346375"/>
              <a:gd name="connsiteY17" fmla="*/ 2085975 h 2143125"/>
              <a:gd name="connsiteX18" fmla="*/ 358523 w 2346375"/>
              <a:gd name="connsiteY18" fmla="*/ 2100263 h 2143125"/>
              <a:gd name="connsiteX19" fmla="*/ 129923 w 2346375"/>
              <a:gd name="connsiteY19" fmla="*/ 2057400 h 2143125"/>
              <a:gd name="connsiteX20" fmla="*/ 115636 w 2346375"/>
              <a:gd name="connsiteY20" fmla="*/ 2014538 h 2143125"/>
              <a:gd name="connsiteX21" fmla="*/ 129923 w 2346375"/>
              <a:gd name="connsiteY21" fmla="*/ 1871663 h 2143125"/>
              <a:gd name="connsiteX22" fmla="*/ 158498 w 2346375"/>
              <a:gd name="connsiteY22" fmla="*/ 1828800 h 2143125"/>
              <a:gd name="connsiteX23" fmla="*/ 172786 w 2346375"/>
              <a:gd name="connsiteY23" fmla="*/ 1785938 h 2143125"/>
              <a:gd name="connsiteX24" fmla="*/ 187073 w 2346375"/>
              <a:gd name="connsiteY24" fmla="*/ 1700213 h 2143125"/>
              <a:gd name="connsiteX25" fmla="*/ 158498 w 2346375"/>
              <a:gd name="connsiteY25" fmla="*/ 1428750 h 2143125"/>
              <a:gd name="connsiteX26" fmla="*/ 144211 w 2346375"/>
              <a:gd name="connsiteY26" fmla="*/ 1385888 h 2143125"/>
              <a:gd name="connsiteX27" fmla="*/ 129923 w 2346375"/>
              <a:gd name="connsiteY27" fmla="*/ 1328738 h 2143125"/>
              <a:gd name="connsiteX28" fmla="*/ 115636 w 2346375"/>
              <a:gd name="connsiteY28" fmla="*/ 957263 h 2143125"/>
              <a:gd name="connsiteX29" fmla="*/ 29911 w 2346375"/>
              <a:gd name="connsiteY29" fmla="*/ 871538 h 2143125"/>
              <a:gd name="connsiteX30" fmla="*/ 15623 w 2346375"/>
              <a:gd name="connsiteY30" fmla="*/ 757238 h 2143125"/>
              <a:gd name="connsiteX31" fmla="*/ 1336 w 2346375"/>
              <a:gd name="connsiteY31" fmla="*/ 700088 h 2143125"/>
              <a:gd name="connsiteX32" fmla="*/ 101348 w 2346375"/>
              <a:gd name="connsiteY32" fmla="*/ 657225 h 2143125"/>
              <a:gd name="connsiteX33" fmla="*/ 301373 w 2346375"/>
              <a:gd name="connsiteY33" fmla="*/ 671513 h 2143125"/>
              <a:gd name="connsiteX34" fmla="*/ 344236 w 2346375"/>
              <a:gd name="connsiteY34" fmla="*/ 700088 h 2143125"/>
              <a:gd name="connsiteX35" fmla="*/ 387098 w 2346375"/>
              <a:gd name="connsiteY35" fmla="*/ 742950 h 2143125"/>
              <a:gd name="connsiteX36" fmla="*/ 444248 w 2346375"/>
              <a:gd name="connsiteY36" fmla="*/ 828675 h 2143125"/>
              <a:gd name="connsiteX37" fmla="*/ 487111 w 2346375"/>
              <a:gd name="connsiteY37" fmla="*/ 857250 h 2143125"/>
              <a:gd name="connsiteX38" fmla="*/ 572836 w 2346375"/>
              <a:gd name="connsiteY38" fmla="*/ 614363 h 2143125"/>
              <a:gd name="connsiteX39" fmla="*/ 487111 w 2346375"/>
              <a:gd name="connsiteY39" fmla="*/ 585788 h 2143125"/>
              <a:gd name="connsiteX40" fmla="*/ 429961 w 2346375"/>
              <a:gd name="connsiteY40" fmla="*/ 557213 h 2143125"/>
              <a:gd name="connsiteX41" fmla="*/ 287086 w 2346375"/>
              <a:gd name="connsiteY41" fmla="*/ 514350 h 2143125"/>
              <a:gd name="connsiteX42" fmla="*/ 229936 w 2346375"/>
              <a:gd name="connsiteY42" fmla="*/ 485775 h 2143125"/>
              <a:gd name="connsiteX43" fmla="*/ 187073 w 2346375"/>
              <a:gd name="connsiteY43" fmla="*/ 442913 h 2143125"/>
              <a:gd name="connsiteX44" fmla="*/ 144211 w 2346375"/>
              <a:gd name="connsiteY44" fmla="*/ 414338 h 2143125"/>
              <a:gd name="connsiteX45" fmla="*/ 72773 w 2346375"/>
              <a:gd name="connsiteY45" fmla="*/ 328613 h 2143125"/>
              <a:gd name="connsiteX46" fmla="*/ 44198 w 2346375"/>
              <a:gd name="connsiteY46" fmla="*/ 285750 h 2143125"/>
              <a:gd name="connsiteX47" fmla="*/ 58486 w 2346375"/>
              <a:gd name="connsiteY47" fmla="*/ 228600 h 2143125"/>
              <a:gd name="connsiteX48" fmla="*/ 144211 w 2346375"/>
              <a:gd name="connsiteY48" fmla="*/ 200025 h 2143125"/>
              <a:gd name="connsiteX49" fmla="*/ 187073 w 2346375"/>
              <a:gd name="connsiteY49" fmla="*/ 185738 h 2143125"/>
              <a:gd name="connsiteX50" fmla="*/ 229936 w 2346375"/>
              <a:gd name="connsiteY50" fmla="*/ 171450 h 2143125"/>
              <a:gd name="connsiteX51" fmla="*/ 529973 w 2346375"/>
              <a:gd name="connsiteY51" fmla="*/ 142875 h 2143125"/>
              <a:gd name="connsiteX52" fmla="*/ 687136 w 2346375"/>
              <a:gd name="connsiteY52" fmla="*/ 114300 h 2143125"/>
              <a:gd name="connsiteX53" fmla="*/ 729998 w 2346375"/>
              <a:gd name="connsiteY53" fmla="*/ 100013 h 2143125"/>
              <a:gd name="connsiteX54" fmla="*/ 1044323 w 2346375"/>
              <a:gd name="connsiteY54" fmla="*/ 85725 h 2143125"/>
              <a:gd name="connsiteX55" fmla="*/ 1101473 w 2346375"/>
              <a:gd name="connsiteY55" fmla="*/ 71438 h 2143125"/>
              <a:gd name="connsiteX56" fmla="*/ 1230061 w 2346375"/>
              <a:gd name="connsiteY56" fmla="*/ 28575 h 2143125"/>
              <a:gd name="connsiteX57" fmla="*/ 1272923 w 2346375"/>
              <a:gd name="connsiteY57" fmla="*/ 14288 h 2143125"/>
              <a:gd name="connsiteX58" fmla="*/ 1315786 w 2346375"/>
              <a:gd name="connsiteY58" fmla="*/ 0 h 2143125"/>
              <a:gd name="connsiteX59" fmla="*/ 1658686 w 2346375"/>
              <a:gd name="connsiteY59" fmla="*/ 14288 h 2143125"/>
              <a:gd name="connsiteX60" fmla="*/ 1772986 w 2346375"/>
              <a:gd name="connsiteY60" fmla="*/ 42863 h 2143125"/>
              <a:gd name="connsiteX61" fmla="*/ 1858711 w 2346375"/>
              <a:gd name="connsiteY61" fmla="*/ 71438 h 2143125"/>
              <a:gd name="connsiteX62" fmla="*/ 1901573 w 2346375"/>
              <a:gd name="connsiteY62" fmla="*/ 114300 h 2143125"/>
              <a:gd name="connsiteX63" fmla="*/ 1915861 w 2346375"/>
              <a:gd name="connsiteY63" fmla="*/ 157163 h 2143125"/>
              <a:gd name="connsiteX64" fmla="*/ 1944436 w 2346375"/>
              <a:gd name="connsiteY64" fmla="*/ 271463 h 2143125"/>
              <a:gd name="connsiteX65" fmla="*/ 1958723 w 2346375"/>
              <a:gd name="connsiteY65" fmla="*/ 385763 h 2143125"/>
              <a:gd name="connsiteX66" fmla="*/ 1987298 w 2346375"/>
              <a:gd name="connsiteY66" fmla="*/ 428625 h 2143125"/>
              <a:gd name="connsiteX67" fmla="*/ 1930148 w 2346375"/>
              <a:gd name="connsiteY67" fmla="*/ 442913 h 2143125"/>
              <a:gd name="connsiteX68" fmla="*/ 1930148 w 2346375"/>
              <a:gd name="connsiteY68" fmla="*/ 400050 h 214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346375" h="2143125">
                <a:moveTo>
                  <a:pt x="1930148" y="400050"/>
                </a:moveTo>
                <a:cubicBezTo>
                  <a:pt x="1999204" y="423862"/>
                  <a:pt x="2333829" y="434809"/>
                  <a:pt x="2344486" y="585788"/>
                </a:cubicBezTo>
                <a:cubicBezTo>
                  <a:pt x="2369833" y="944865"/>
                  <a:pt x="2133779" y="1274375"/>
                  <a:pt x="2015873" y="1614488"/>
                </a:cubicBezTo>
                <a:cubicBezTo>
                  <a:pt x="2009255" y="1633579"/>
                  <a:pt x="1984755" y="1640908"/>
                  <a:pt x="1973011" y="1657350"/>
                </a:cubicBezTo>
                <a:cubicBezTo>
                  <a:pt x="1960631" y="1674681"/>
                  <a:pt x="1956816" y="1697169"/>
                  <a:pt x="1944436" y="1714500"/>
                </a:cubicBezTo>
                <a:cubicBezTo>
                  <a:pt x="1932692" y="1730942"/>
                  <a:pt x="1914508" y="1741841"/>
                  <a:pt x="1901573" y="1757363"/>
                </a:cubicBezTo>
                <a:cubicBezTo>
                  <a:pt x="1890580" y="1770554"/>
                  <a:pt x="1885140" y="1788083"/>
                  <a:pt x="1872998" y="1800225"/>
                </a:cubicBezTo>
                <a:cubicBezTo>
                  <a:pt x="1860856" y="1812367"/>
                  <a:pt x="1842278" y="1816658"/>
                  <a:pt x="1830136" y="1828800"/>
                </a:cubicBezTo>
                <a:cubicBezTo>
                  <a:pt x="1737401" y="1921535"/>
                  <a:pt x="1841749" y="1858712"/>
                  <a:pt x="1730123" y="1914525"/>
                </a:cubicBezTo>
                <a:cubicBezTo>
                  <a:pt x="1715836" y="1928813"/>
                  <a:pt x="1703210" y="1944983"/>
                  <a:pt x="1687261" y="1957388"/>
                </a:cubicBezTo>
                <a:cubicBezTo>
                  <a:pt x="1631262" y="2000943"/>
                  <a:pt x="1615586" y="2013304"/>
                  <a:pt x="1558673" y="2028825"/>
                </a:cubicBezTo>
                <a:cubicBezTo>
                  <a:pt x="1520784" y="2039158"/>
                  <a:pt x="1444373" y="2057400"/>
                  <a:pt x="1444373" y="2057400"/>
                </a:cubicBezTo>
                <a:cubicBezTo>
                  <a:pt x="1321538" y="2139291"/>
                  <a:pt x="1476953" y="2041110"/>
                  <a:pt x="1358648" y="2100263"/>
                </a:cubicBezTo>
                <a:cubicBezTo>
                  <a:pt x="1247868" y="2155653"/>
                  <a:pt x="1380654" y="2107216"/>
                  <a:pt x="1272923" y="2143125"/>
                </a:cubicBezTo>
                <a:cubicBezTo>
                  <a:pt x="1177673" y="2138363"/>
                  <a:pt x="1081806" y="2140667"/>
                  <a:pt x="987173" y="2128838"/>
                </a:cubicBezTo>
                <a:cubicBezTo>
                  <a:pt x="966039" y="2126196"/>
                  <a:pt x="949599" y="2108653"/>
                  <a:pt x="930023" y="2100263"/>
                </a:cubicBezTo>
                <a:cubicBezTo>
                  <a:pt x="847210" y="2064771"/>
                  <a:pt x="926669" y="2112314"/>
                  <a:pt x="844298" y="2057400"/>
                </a:cubicBezTo>
                <a:cubicBezTo>
                  <a:pt x="714256" y="2063593"/>
                  <a:pt x="551999" y="2065002"/>
                  <a:pt x="415673" y="2085975"/>
                </a:cubicBezTo>
                <a:cubicBezTo>
                  <a:pt x="396265" y="2088961"/>
                  <a:pt x="377573" y="2095500"/>
                  <a:pt x="358523" y="2100263"/>
                </a:cubicBezTo>
                <a:cubicBezTo>
                  <a:pt x="325650" y="2097734"/>
                  <a:pt x="177446" y="2116803"/>
                  <a:pt x="129923" y="2057400"/>
                </a:cubicBezTo>
                <a:cubicBezTo>
                  <a:pt x="120515" y="2045640"/>
                  <a:pt x="120398" y="2028825"/>
                  <a:pt x="115636" y="2014538"/>
                </a:cubicBezTo>
                <a:cubicBezTo>
                  <a:pt x="120398" y="1966913"/>
                  <a:pt x="119161" y="1918300"/>
                  <a:pt x="129923" y="1871663"/>
                </a:cubicBezTo>
                <a:cubicBezTo>
                  <a:pt x="133784" y="1854931"/>
                  <a:pt x="150819" y="1844159"/>
                  <a:pt x="158498" y="1828800"/>
                </a:cubicBezTo>
                <a:cubicBezTo>
                  <a:pt x="165233" y="1815330"/>
                  <a:pt x="168023" y="1800225"/>
                  <a:pt x="172786" y="1785938"/>
                </a:cubicBezTo>
                <a:cubicBezTo>
                  <a:pt x="177548" y="1757363"/>
                  <a:pt x="187073" y="1729182"/>
                  <a:pt x="187073" y="1700213"/>
                </a:cubicBezTo>
                <a:cubicBezTo>
                  <a:pt x="187073" y="1615438"/>
                  <a:pt x="180077" y="1515065"/>
                  <a:pt x="158498" y="1428750"/>
                </a:cubicBezTo>
                <a:cubicBezTo>
                  <a:pt x="154845" y="1414140"/>
                  <a:pt x="148348" y="1400369"/>
                  <a:pt x="144211" y="1385888"/>
                </a:cubicBezTo>
                <a:cubicBezTo>
                  <a:pt x="138816" y="1367007"/>
                  <a:pt x="134686" y="1347788"/>
                  <a:pt x="129923" y="1328738"/>
                </a:cubicBezTo>
                <a:cubicBezTo>
                  <a:pt x="125161" y="1204913"/>
                  <a:pt x="142116" y="1078317"/>
                  <a:pt x="115636" y="957263"/>
                </a:cubicBezTo>
                <a:cubicBezTo>
                  <a:pt x="107000" y="917785"/>
                  <a:pt x="29911" y="871538"/>
                  <a:pt x="29911" y="871538"/>
                </a:cubicBezTo>
                <a:cubicBezTo>
                  <a:pt x="25148" y="833438"/>
                  <a:pt x="21935" y="795112"/>
                  <a:pt x="15623" y="757238"/>
                </a:cubicBezTo>
                <a:cubicBezTo>
                  <a:pt x="12395" y="737869"/>
                  <a:pt x="-4874" y="718717"/>
                  <a:pt x="1336" y="700088"/>
                </a:cubicBezTo>
                <a:cubicBezTo>
                  <a:pt x="10306" y="673179"/>
                  <a:pt x="84981" y="661317"/>
                  <a:pt x="101348" y="657225"/>
                </a:cubicBezTo>
                <a:cubicBezTo>
                  <a:pt x="168023" y="661988"/>
                  <a:pt x="235545" y="659896"/>
                  <a:pt x="301373" y="671513"/>
                </a:cubicBezTo>
                <a:cubicBezTo>
                  <a:pt x="318283" y="674497"/>
                  <a:pt x="331044" y="689095"/>
                  <a:pt x="344236" y="700088"/>
                </a:cubicBezTo>
                <a:cubicBezTo>
                  <a:pt x="359758" y="713023"/>
                  <a:pt x="374693" y="727001"/>
                  <a:pt x="387098" y="742950"/>
                </a:cubicBezTo>
                <a:cubicBezTo>
                  <a:pt x="408182" y="770059"/>
                  <a:pt x="415673" y="809625"/>
                  <a:pt x="444248" y="828675"/>
                </a:cubicBezTo>
                <a:lnTo>
                  <a:pt x="487111" y="857250"/>
                </a:lnTo>
                <a:cubicBezTo>
                  <a:pt x="626942" y="837275"/>
                  <a:pt x="670302" y="864991"/>
                  <a:pt x="572836" y="614363"/>
                </a:cubicBezTo>
                <a:cubicBezTo>
                  <a:pt x="561919" y="586290"/>
                  <a:pt x="514052" y="599258"/>
                  <a:pt x="487111" y="585788"/>
                </a:cubicBezTo>
                <a:cubicBezTo>
                  <a:pt x="468061" y="576263"/>
                  <a:pt x="449903" y="564691"/>
                  <a:pt x="429961" y="557213"/>
                </a:cubicBezTo>
                <a:cubicBezTo>
                  <a:pt x="347929" y="526451"/>
                  <a:pt x="384784" y="563199"/>
                  <a:pt x="287086" y="514350"/>
                </a:cubicBezTo>
                <a:cubicBezTo>
                  <a:pt x="268036" y="504825"/>
                  <a:pt x="247267" y="498154"/>
                  <a:pt x="229936" y="485775"/>
                </a:cubicBezTo>
                <a:cubicBezTo>
                  <a:pt x="213494" y="474031"/>
                  <a:pt x="202595" y="455848"/>
                  <a:pt x="187073" y="442913"/>
                </a:cubicBezTo>
                <a:cubicBezTo>
                  <a:pt x="173882" y="431920"/>
                  <a:pt x="158498" y="423863"/>
                  <a:pt x="144211" y="414338"/>
                </a:cubicBezTo>
                <a:cubicBezTo>
                  <a:pt x="73264" y="307917"/>
                  <a:pt x="164448" y="438622"/>
                  <a:pt x="72773" y="328613"/>
                </a:cubicBezTo>
                <a:cubicBezTo>
                  <a:pt x="61780" y="315421"/>
                  <a:pt x="53723" y="300038"/>
                  <a:pt x="44198" y="285750"/>
                </a:cubicBezTo>
                <a:cubicBezTo>
                  <a:pt x="48961" y="266700"/>
                  <a:pt x="43577" y="241379"/>
                  <a:pt x="58486" y="228600"/>
                </a:cubicBezTo>
                <a:cubicBezTo>
                  <a:pt x="81355" y="208998"/>
                  <a:pt x="115636" y="209550"/>
                  <a:pt x="144211" y="200025"/>
                </a:cubicBezTo>
                <a:lnTo>
                  <a:pt x="187073" y="185738"/>
                </a:lnTo>
                <a:cubicBezTo>
                  <a:pt x="201361" y="180975"/>
                  <a:pt x="215080" y="173926"/>
                  <a:pt x="229936" y="171450"/>
                </a:cubicBezTo>
                <a:cubicBezTo>
                  <a:pt x="386283" y="145393"/>
                  <a:pt x="286756" y="159090"/>
                  <a:pt x="529973" y="142875"/>
                </a:cubicBezTo>
                <a:cubicBezTo>
                  <a:pt x="699403" y="100519"/>
                  <a:pt x="431154" y="165496"/>
                  <a:pt x="687136" y="114300"/>
                </a:cubicBezTo>
                <a:cubicBezTo>
                  <a:pt x="701904" y="111346"/>
                  <a:pt x="714986" y="101214"/>
                  <a:pt x="729998" y="100013"/>
                </a:cubicBezTo>
                <a:cubicBezTo>
                  <a:pt x="834547" y="91649"/>
                  <a:pt x="939548" y="90488"/>
                  <a:pt x="1044323" y="85725"/>
                </a:cubicBezTo>
                <a:cubicBezTo>
                  <a:pt x="1063373" y="80963"/>
                  <a:pt x="1082665" y="77080"/>
                  <a:pt x="1101473" y="71438"/>
                </a:cubicBezTo>
                <a:cubicBezTo>
                  <a:pt x="1101506" y="71428"/>
                  <a:pt x="1208613" y="35724"/>
                  <a:pt x="1230061" y="28575"/>
                </a:cubicBezTo>
                <a:lnTo>
                  <a:pt x="1272923" y="14288"/>
                </a:lnTo>
                <a:lnTo>
                  <a:pt x="1315786" y="0"/>
                </a:lnTo>
                <a:cubicBezTo>
                  <a:pt x="1430086" y="4763"/>
                  <a:pt x="1544786" y="3610"/>
                  <a:pt x="1658686" y="14288"/>
                </a:cubicBezTo>
                <a:cubicBezTo>
                  <a:pt x="1697787" y="17954"/>
                  <a:pt x="1735729" y="30444"/>
                  <a:pt x="1772986" y="42863"/>
                </a:cubicBezTo>
                <a:lnTo>
                  <a:pt x="1858711" y="71438"/>
                </a:lnTo>
                <a:cubicBezTo>
                  <a:pt x="1872998" y="85725"/>
                  <a:pt x="1890365" y="97488"/>
                  <a:pt x="1901573" y="114300"/>
                </a:cubicBezTo>
                <a:cubicBezTo>
                  <a:pt x="1909927" y="126831"/>
                  <a:pt x="1912208" y="142552"/>
                  <a:pt x="1915861" y="157163"/>
                </a:cubicBezTo>
                <a:lnTo>
                  <a:pt x="1944436" y="271463"/>
                </a:lnTo>
                <a:cubicBezTo>
                  <a:pt x="1949198" y="309563"/>
                  <a:pt x="1948620" y="348719"/>
                  <a:pt x="1958723" y="385763"/>
                </a:cubicBezTo>
                <a:cubicBezTo>
                  <a:pt x="1963241" y="402329"/>
                  <a:pt x="1994977" y="413267"/>
                  <a:pt x="1987298" y="428625"/>
                </a:cubicBezTo>
                <a:cubicBezTo>
                  <a:pt x="1978516" y="446188"/>
                  <a:pt x="1949198" y="438150"/>
                  <a:pt x="1930148" y="442913"/>
                </a:cubicBezTo>
                <a:cubicBezTo>
                  <a:pt x="1961365" y="396087"/>
                  <a:pt x="1861092" y="376238"/>
                  <a:pt x="1930148" y="400050"/>
                </a:cubicBezTo>
                <a:close/>
              </a:path>
            </a:pathLst>
          </a:cu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8" name="Diamond 307">
            <a:extLst>
              <a:ext uri="{FF2B5EF4-FFF2-40B4-BE49-F238E27FC236}">
                <a16:creationId xmlns:a16="http://schemas.microsoft.com/office/drawing/2014/main" id="{A5D67BC1-B4DB-4C3E-A8A5-66516B556B8F}"/>
              </a:ext>
            </a:extLst>
          </p:cNvPr>
          <p:cNvSpPr/>
          <p:nvPr/>
        </p:nvSpPr>
        <p:spPr>
          <a:xfrm>
            <a:off x="5719587" y="4073925"/>
            <a:ext cx="235858" cy="277952"/>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9" name="Diamond 308">
            <a:extLst>
              <a:ext uri="{FF2B5EF4-FFF2-40B4-BE49-F238E27FC236}">
                <a16:creationId xmlns:a16="http://schemas.microsoft.com/office/drawing/2014/main" id="{272BB577-A96D-45A2-9A5D-ABB489C546AA}"/>
              </a:ext>
            </a:extLst>
          </p:cNvPr>
          <p:cNvSpPr/>
          <p:nvPr/>
        </p:nvSpPr>
        <p:spPr>
          <a:xfrm>
            <a:off x="6310276" y="4020262"/>
            <a:ext cx="253962" cy="269498"/>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0" name="Diamond 309">
            <a:extLst>
              <a:ext uri="{FF2B5EF4-FFF2-40B4-BE49-F238E27FC236}">
                <a16:creationId xmlns:a16="http://schemas.microsoft.com/office/drawing/2014/main" id="{2843A34E-CEF9-4713-B7E3-44A2222E0C8D}"/>
              </a:ext>
            </a:extLst>
          </p:cNvPr>
          <p:cNvSpPr/>
          <p:nvPr/>
        </p:nvSpPr>
        <p:spPr>
          <a:xfrm>
            <a:off x="6019213" y="3989457"/>
            <a:ext cx="235858" cy="277952"/>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2" name="Diamond 311">
            <a:extLst>
              <a:ext uri="{FF2B5EF4-FFF2-40B4-BE49-F238E27FC236}">
                <a16:creationId xmlns:a16="http://schemas.microsoft.com/office/drawing/2014/main" id="{D12EAF19-6FF5-4E20-986C-65EED068CFFB}"/>
              </a:ext>
            </a:extLst>
          </p:cNvPr>
          <p:cNvSpPr/>
          <p:nvPr/>
        </p:nvSpPr>
        <p:spPr>
          <a:xfrm>
            <a:off x="7023438" y="4223441"/>
            <a:ext cx="235858" cy="277952"/>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3" name="Diamond 312">
            <a:extLst>
              <a:ext uri="{FF2B5EF4-FFF2-40B4-BE49-F238E27FC236}">
                <a16:creationId xmlns:a16="http://schemas.microsoft.com/office/drawing/2014/main" id="{ED4DC62C-8738-4613-A5DC-42617354C685}"/>
              </a:ext>
            </a:extLst>
          </p:cNvPr>
          <p:cNvSpPr/>
          <p:nvPr/>
        </p:nvSpPr>
        <p:spPr>
          <a:xfrm>
            <a:off x="6666857" y="4085311"/>
            <a:ext cx="253962" cy="269498"/>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7" name="Diamond 316">
            <a:extLst>
              <a:ext uri="{FF2B5EF4-FFF2-40B4-BE49-F238E27FC236}">
                <a16:creationId xmlns:a16="http://schemas.microsoft.com/office/drawing/2014/main" id="{CA79B3DB-9797-43B2-94F4-D6F0F269F554}"/>
              </a:ext>
            </a:extLst>
          </p:cNvPr>
          <p:cNvSpPr/>
          <p:nvPr/>
        </p:nvSpPr>
        <p:spPr>
          <a:xfrm>
            <a:off x="174742" y="5525037"/>
            <a:ext cx="289968" cy="256381"/>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345" name="Group 344">
            <a:extLst>
              <a:ext uri="{FF2B5EF4-FFF2-40B4-BE49-F238E27FC236}">
                <a16:creationId xmlns:a16="http://schemas.microsoft.com/office/drawing/2014/main" id="{23EC632A-422C-4F65-9146-AEB827A9468E}"/>
              </a:ext>
            </a:extLst>
          </p:cNvPr>
          <p:cNvGrpSpPr/>
          <p:nvPr/>
        </p:nvGrpSpPr>
        <p:grpSpPr>
          <a:xfrm>
            <a:off x="9179144" y="2929207"/>
            <a:ext cx="1685925" cy="1341552"/>
            <a:chOff x="9671764" y="2559478"/>
            <a:chExt cx="1685925" cy="1341552"/>
          </a:xfrm>
        </p:grpSpPr>
        <p:sp>
          <p:nvSpPr>
            <p:cNvPr id="320" name="Freeform: Shape 319">
              <a:extLst>
                <a:ext uri="{FF2B5EF4-FFF2-40B4-BE49-F238E27FC236}">
                  <a16:creationId xmlns:a16="http://schemas.microsoft.com/office/drawing/2014/main" id="{19C5D652-7B9C-4B88-91D8-04841F70C815}"/>
                </a:ext>
              </a:extLst>
            </p:cNvPr>
            <p:cNvSpPr/>
            <p:nvPr/>
          </p:nvSpPr>
          <p:spPr>
            <a:xfrm>
              <a:off x="9671764" y="2985730"/>
              <a:ext cx="1685925" cy="915300"/>
            </a:xfrm>
            <a:custGeom>
              <a:avLst/>
              <a:gdLst>
                <a:gd name="connsiteX0" fmla="*/ 614363 w 1685925"/>
                <a:gd name="connsiteY0" fmla="*/ 0 h 915300"/>
                <a:gd name="connsiteX1" fmla="*/ 442913 w 1685925"/>
                <a:gd name="connsiteY1" fmla="*/ 57150 h 915300"/>
                <a:gd name="connsiteX2" fmla="*/ 400050 w 1685925"/>
                <a:gd name="connsiteY2" fmla="*/ 71437 h 915300"/>
                <a:gd name="connsiteX3" fmla="*/ 357188 w 1685925"/>
                <a:gd name="connsiteY3" fmla="*/ 100012 h 915300"/>
                <a:gd name="connsiteX4" fmla="*/ 314325 w 1685925"/>
                <a:gd name="connsiteY4" fmla="*/ 114300 h 915300"/>
                <a:gd name="connsiteX5" fmla="*/ 257175 w 1685925"/>
                <a:gd name="connsiteY5" fmla="*/ 157162 h 915300"/>
                <a:gd name="connsiteX6" fmla="*/ 171450 w 1685925"/>
                <a:gd name="connsiteY6" fmla="*/ 214312 h 915300"/>
                <a:gd name="connsiteX7" fmla="*/ 128588 w 1685925"/>
                <a:gd name="connsiteY7" fmla="*/ 242887 h 915300"/>
                <a:gd name="connsiteX8" fmla="*/ 85725 w 1685925"/>
                <a:gd name="connsiteY8" fmla="*/ 271462 h 915300"/>
                <a:gd name="connsiteX9" fmla="*/ 42863 w 1685925"/>
                <a:gd name="connsiteY9" fmla="*/ 314325 h 915300"/>
                <a:gd name="connsiteX10" fmla="*/ 14288 w 1685925"/>
                <a:gd name="connsiteY10" fmla="*/ 400050 h 915300"/>
                <a:gd name="connsiteX11" fmla="*/ 0 w 1685925"/>
                <a:gd name="connsiteY11" fmla="*/ 442912 h 915300"/>
                <a:gd name="connsiteX12" fmla="*/ 14288 w 1685925"/>
                <a:gd name="connsiteY12" fmla="*/ 600075 h 915300"/>
                <a:gd name="connsiteX13" fmla="*/ 28575 w 1685925"/>
                <a:gd name="connsiteY13" fmla="*/ 642937 h 915300"/>
                <a:gd name="connsiteX14" fmla="*/ 157163 w 1685925"/>
                <a:gd name="connsiteY14" fmla="*/ 742950 h 915300"/>
                <a:gd name="connsiteX15" fmla="*/ 242888 w 1685925"/>
                <a:gd name="connsiteY15" fmla="*/ 800100 h 915300"/>
                <a:gd name="connsiteX16" fmla="*/ 371475 w 1685925"/>
                <a:gd name="connsiteY16" fmla="*/ 842962 h 915300"/>
                <a:gd name="connsiteX17" fmla="*/ 414338 w 1685925"/>
                <a:gd name="connsiteY17" fmla="*/ 857250 h 915300"/>
                <a:gd name="connsiteX18" fmla="*/ 471488 w 1685925"/>
                <a:gd name="connsiteY18" fmla="*/ 871537 h 915300"/>
                <a:gd name="connsiteX19" fmla="*/ 557213 w 1685925"/>
                <a:gd name="connsiteY19" fmla="*/ 900112 h 915300"/>
                <a:gd name="connsiteX20" fmla="*/ 1443038 w 1685925"/>
                <a:gd name="connsiteY20" fmla="*/ 871537 h 915300"/>
                <a:gd name="connsiteX21" fmla="*/ 1485900 w 1685925"/>
                <a:gd name="connsiteY21" fmla="*/ 857250 h 915300"/>
                <a:gd name="connsiteX22" fmla="*/ 1628775 w 1685925"/>
                <a:gd name="connsiteY22" fmla="*/ 757237 h 915300"/>
                <a:gd name="connsiteX23" fmla="*/ 1657350 w 1685925"/>
                <a:gd name="connsiteY23" fmla="*/ 714375 h 915300"/>
                <a:gd name="connsiteX24" fmla="*/ 1685925 w 1685925"/>
                <a:gd name="connsiteY24" fmla="*/ 628650 h 915300"/>
                <a:gd name="connsiteX25" fmla="*/ 1671638 w 1685925"/>
                <a:gd name="connsiteY25" fmla="*/ 342900 h 915300"/>
                <a:gd name="connsiteX26" fmla="*/ 1657350 w 1685925"/>
                <a:gd name="connsiteY26" fmla="*/ 300037 h 915300"/>
                <a:gd name="connsiteX27" fmla="*/ 1571625 w 1685925"/>
                <a:gd name="connsiteY27" fmla="*/ 242887 h 915300"/>
                <a:gd name="connsiteX28" fmla="*/ 1371600 w 1685925"/>
                <a:gd name="connsiteY28" fmla="*/ 142875 h 915300"/>
                <a:gd name="connsiteX29" fmla="*/ 1157288 w 1685925"/>
                <a:gd name="connsiteY29" fmla="*/ 128587 h 915300"/>
                <a:gd name="connsiteX30" fmla="*/ 1100138 w 1685925"/>
                <a:gd name="connsiteY30" fmla="*/ 114300 h 915300"/>
                <a:gd name="connsiteX31" fmla="*/ 1057275 w 1685925"/>
                <a:gd name="connsiteY31" fmla="*/ 100012 h 915300"/>
                <a:gd name="connsiteX32" fmla="*/ 400050 w 1685925"/>
                <a:gd name="connsiteY32" fmla="*/ 85725 h 9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85925" h="915300">
                  <a:moveTo>
                    <a:pt x="614363" y="0"/>
                  </a:moveTo>
                  <a:lnTo>
                    <a:pt x="442913" y="57150"/>
                  </a:lnTo>
                  <a:lnTo>
                    <a:pt x="400050" y="71437"/>
                  </a:lnTo>
                  <a:cubicBezTo>
                    <a:pt x="385763" y="80962"/>
                    <a:pt x="372546" y="92333"/>
                    <a:pt x="357188" y="100012"/>
                  </a:cubicBezTo>
                  <a:cubicBezTo>
                    <a:pt x="343717" y="106747"/>
                    <a:pt x="327401" y="106828"/>
                    <a:pt x="314325" y="114300"/>
                  </a:cubicBezTo>
                  <a:cubicBezTo>
                    <a:pt x="293650" y="126114"/>
                    <a:pt x="276683" y="143507"/>
                    <a:pt x="257175" y="157162"/>
                  </a:cubicBezTo>
                  <a:cubicBezTo>
                    <a:pt x="229040" y="176856"/>
                    <a:pt x="200025" y="195262"/>
                    <a:pt x="171450" y="214312"/>
                  </a:cubicBezTo>
                  <a:lnTo>
                    <a:pt x="128588" y="242887"/>
                  </a:lnTo>
                  <a:cubicBezTo>
                    <a:pt x="114300" y="252412"/>
                    <a:pt x="97867" y="259320"/>
                    <a:pt x="85725" y="271462"/>
                  </a:cubicBezTo>
                  <a:lnTo>
                    <a:pt x="42863" y="314325"/>
                  </a:lnTo>
                  <a:lnTo>
                    <a:pt x="14288" y="400050"/>
                  </a:lnTo>
                  <a:lnTo>
                    <a:pt x="0" y="442912"/>
                  </a:lnTo>
                  <a:cubicBezTo>
                    <a:pt x="4763" y="495300"/>
                    <a:pt x="6849" y="548000"/>
                    <a:pt x="14288" y="600075"/>
                  </a:cubicBezTo>
                  <a:cubicBezTo>
                    <a:pt x="16418" y="614984"/>
                    <a:pt x="19329" y="631049"/>
                    <a:pt x="28575" y="642937"/>
                  </a:cubicBezTo>
                  <a:cubicBezTo>
                    <a:pt x="153547" y="803616"/>
                    <a:pt x="65305" y="691918"/>
                    <a:pt x="157163" y="742950"/>
                  </a:cubicBezTo>
                  <a:cubicBezTo>
                    <a:pt x="187184" y="759628"/>
                    <a:pt x="210307" y="789240"/>
                    <a:pt x="242888" y="800100"/>
                  </a:cubicBezTo>
                  <a:lnTo>
                    <a:pt x="371475" y="842962"/>
                  </a:lnTo>
                  <a:cubicBezTo>
                    <a:pt x="385763" y="847725"/>
                    <a:pt x="399727" y="853597"/>
                    <a:pt x="414338" y="857250"/>
                  </a:cubicBezTo>
                  <a:cubicBezTo>
                    <a:pt x="433388" y="862012"/>
                    <a:pt x="452680" y="865895"/>
                    <a:pt x="471488" y="871537"/>
                  </a:cubicBezTo>
                  <a:cubicBezTo>
                    <a:pt x="500338" y="880192"/>
                    <a:pt x="557213" y="900112"/>
                    <a:pt x="557213" y="900112"/>
                  </a:cubicBezTo>
                  <a:cubicBezTo>
                    <a:pt x="797075" y="895977"/>
                    <a:pt x="1161118" y="952086"/>
                    <a:pt x="1443038" y="871537"/>
                  </a:cubicBezTo>
                  <a:cubicBezTo>
                    <a:pt x="1457519" y="867400"/>
                    <a:pt x="1471613" y="862012"/>
                    <a:pt x="1485900" y="857250"/>
                  </a:cubicBezTo>
                  <a:cubicBezTo>
                    <a:pt x="1499907" y="847912"/>
                    <a:pt x="1607617" y="778395"/>
                    <a:pt x="1628775" y="757237"/>
                  </a:cubicBezTo>
                  <a:cubicBezTo>
                    <a:pt x="1640917" y="745095"/>
                    <a:pt x="1650376" y="730066"/>
                    <a:pt x="1657350" y="714375"/>
                  </a:cubicBezTo>
                  <a:cubicBezTo>
                    <a:pt x="1669583" y="686850"/>
                    <a:pt x="1685925" y="628650"/>
                    <a:pt x="1685925" y="628650"/>
                  </a:cubicBezTo>
                  <a:cubicBezTo>
                    <a:pt x="1681163" y="533400"/>
                    <a:pt x="1679900" y="437910"/>
                    <a:pt x="1671638" y="342900"/>
                  </a:cubicBezTo>
                  <a:cubicBezTo>
                    <a:pt x="1670333" y="327896"/>
                    <a:pt x="1667999" y="310686"/>
                    <a:pt x="1657350" y="300037"/>
                  </a:cubicBezTo>
                  <a:cubicBezTo>
                    <a:pt x="1633066" y="275753"/>
                    <a:pt x="1595909" y="267171"/>
                    <a:pt x="1571625" y="242887"/>
                  </a:cubicBezTo>
                  <a:cubicBezTo>
                    <a:pt x="1502890" y="174152"/>
                    <a:pt x="1510387" y="169565"/>
                    <a:pt x="1371600" y="142875"/>
                  </a:cubicBezTo>
                  <a:cubicBezTo>
                    <a:pt x="1301292" y="129354"/>
                    <a:pt x="1228725" y="133350"/>
                    <a:pt x="1157288" y="128587"/>
                  </a:cubicBezTo>
                  <a:cubicBezTo>
                    <a:pt x="1138238" y="123825"/>
                    <a:pt x="1119019" y="119694"/>
                    <a:pt x="1100138" y="114300"/>
                  </a:cubicBezTo>
                  <a:cubicBezTo>
                    <a:pt x="1085657" y="110163"/>
                    <a:pt x="1072093" y="102706"/>
                    <a:pt x="1057275" y="100012"/>
                  </a:cubicBezTo>
                  <a:cubicBezTo>
                    <a:pt x="855241" y="63279"/>
                    <a:pt x="548485" y="85725"/>
                    <a:pt x="400050" y="85725"/>
                  </a:cubicBezTo>
                </a:path>
              </a:pathLst>
            </a:cu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9" name="Cylinder 318">
              <a:extLst>
                <a:ext uri="{FF2B5EF4-FFF2-40B4-BE49-F238E27FC236}">
                  <a16:creationId xmlns:a16="http://schemas.microsoft.com/office/drawing/2014/main" id="{D17D576F-DD11-4987-A96A-81985349060E}"/>
                </a:ext>
              </a:extLst>
            </p:cNvPr>
            <p:cNvSpPr/>
            <p:nvPr/>
          </p:nvSpPr>
          <p:spPr>
            <a:xfrm>
              <a:off x="10380964" y="3167744"/>
              <a:ext cx="188154" cy="41131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8" name="Cloud 317">
              <a:extLst>
                <a:ext uri="{FF2B5EF4-FFF2-40B4-BE49-F238E27FC236}">
                  <a16:creationId xmlns:a16="http://schemas.microsoft.com/office/drawing/2014/main" id="{4F3F3BDA-9B26-4A0F-917C-F56C0C58FCCE}"/>
                </a:ext>
              </a:extLst>
            </p:cNvPr>
            <p:cNvSpPr/>
            <p:nvPr/>
          </p:nvSpPr>
          <p:spPr>
            <a:xfrm>
              <a:off x="10063950" y="2559478"/>
              <a:ext cx="829227" cy="701383"/>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06" name="Flowchart: Or 305">
            <a:extLst>
              <a:ext uri="{FF2B5EF4-FFF2-40B4-BE49-F238E27FC236}">
                <a16:creationId xmlns:a16="http://schemas.microsoft.com/office/drawing/2014/main" id="{1FE0CC5E-E56F-4ACA-894E-F8D73436022D}"/>
              </a:ext>
            </a:extLst>
          </p:cNvPr>
          <p:cNvSpPr/>
          <p:nvPr/>
        </p:nvSpPr>
        <p:spPr>
          <a:xfrm>
            <a:off x="5315613" y="3635793"/>
            <a:ext cx="426709" cy="413048"/>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7" name="Flowchart: Or 306">
            <a:extLst>
              <a:ext uri="{FF2B5EF4-FFF2-40B4-BE49-F238E27FC236}">
                <a16:creationId xmlns:a16="http://schemas.microsoft.com/office/drawing/2014/main" id="{70CAB279-56DA-449C-B5ED-A94E6929D8F5}"/>
              </a:ext>
            </a:extLst>
          </p:cNvPr>
          <p:cNvSpPr/>
          <p:nvPr/>
        </p:nvSpPr>
        <p:spPr>
          <a:xfrm>
            <a:off x="179129" y="4926052"/>
            <a:ext cx="304317" cy="296000"/>
          </a:xfrm>
          <a:prstGeom prst="flowChar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4" name="TextBox 333">
            <a:extLst>
              <a:ext uri="{FF2B5EF4-FFF2-40B4-BE49-F238E27FC236}">
                <a16:creationId xmlns:a16="http://schemas.microsoft.com/office/drawing/2014/main" id="{6DCC925D-F327-4AF0-B997-900082163C8A}"/>
              </a:ext>
            </a:extLst>
          </p:cNvPr>
          <p:cNvSpPr txBox="1"/>
          <p:nvPr/>
        </p:nvSpPr>
        <p:spPr>
          <a:xfrm>
            <a:off x="937655" y="2049387"/>
            <a:ext cx="1235858" cy="4732065"/>
          </a:xfrm>
          <a:prstGeom prst="rect">
            <a:avLst/>
          </a:prstGeom>
          <a:solidFill>
            <a:schemeClr val="tx1"/>
          </a:solidFill>
        </p:spPr>
        <p:txBody>
          <a:bodyPr wrap="square" rtlCol="0">
            <a:spAutoFit/>
          </a:bodyPr>
          <a:lstStyle/>
          <a:p>
            <a:r>
              <a:rPr lang="en-ZA" b="1" dirty="0">
                <a:solidFill>
                  <a:schemeClr val="bg1"/>
                </a:solidFill>
                <a:latin typeface="Chiller" panose="04020404031007020602" pitchFamily="82" charset="0"/>
              </a:rPr>
              <a:t>KEY</a:t>
            </a:r>
          </a:p>
          <a:p>
            <a:pPr>
              <a:lnSpc>
                <a:spcPct val="200000"/>
              </a:lnSpc>
            </a:pPr>
            <a:r>
              <a:rPr lang="en-ZA" dirty="0">
                <a:solidFill>
                  <a:schemeClr val="bg1"/>
                </a:solidFill>
                <a:latin typeface="Chiller" panose="04020404031007020602" pitchFamily="82" charset="0"/>
              </a:rPr>
              <a:t> Main road</a:t>
            </a:r>
          </a:p>
          <a:p>
            <a:pPr>
              <a:lnSpc>
                <a:spcPct val="200000"/>
              </a:lnSpc>
            </a:pPr>
            <a:r>
              <a:rPr lang="en-ZA" dirty="0">
                <a:solidFill>
                  <a:schemeClr val="bg1"/>
                </a:solidFill>
                <a:latin typeface="Chiller" panose="04020404031007020602" pitchFamily="82" charset="0"/>
              </a:rPr>
              <a:t>Houses</a:t>
            </a:r>
          </a:p>
          <a:p>
            <a:pPr>
              <a:lnSpc>
                <a:spcPct val="200000"/>
              </a:lnSpc>
            </a:pPr>
            <a:r>
              <a:rPr lang="en-ZA" dirty="0">
                <a:solidFill>
                  <a:schemeClr val="bg1"/>
                </a:solidFill>
                <a:latin typeface="Chiller" panose="04020404031007020602" pitchFamily="82" charset="0"/>
              </a:rPr>
              <a:t>Latrines</a:t>
            </a:r>
          </a:p>
          <a:p>
            <a:pPr>
              <a:lnSpc>
                <a:spcPct val="200000"/>
              </a:lnSpc>
            </a:pPr>
            <a:r>
              <a:rPr lang="en-ZA" dirty="0">
                <a:solidFill>
                  <a:schemeClr val="bg1"/>
                </a:solidFill>
                <a:latin typeface="Chiller" panose="04020404031007020602" pitchFamily="82" charset="0"/>
              </a:rPr>
              <a:t>Water point</a:t>
            </a:r>
          </a:p>
          <a:p>
            <a:pPr>
              <a:lnSpc>
                <a:spcPct val="200000"/>
              </a:lnSpc>
            </a:pPr>
            <a:r>
              <a:rPr lang="en-ZA" dirty="0">
                <a:solidFill>
                  <a:schemeClr val="bg1"/>
                </a:solidFill>
                <a:latin typeface="Chiller" panose="04020404031007020602" pitchFamily="82" charset="0"/>
              </a:rPr>
              <a:t>Bus stop</a:t>
            </a:r>
          </a:p>
          <a:p>
            <a:pPr>
              <a:lnSpc>
                <a:spcPct val="200000"/>
              </a:lnSpc>
            </a:pPr>
            <a:r>
              <a:rPr lang="en-ZA" dirty="0">
                <a:solidFill>
                  <a:schemeClr val="bg1"/>
                </a:solidFill>
                <a:latin typeface="Chiller" panose="04020404031007020602" pitchFamily="82" charset="0"/>
              </a:rPr>
              <a:t>Stall</a:t>
            </a:r>
          </a:p>
          <a:p>
            <a:pPr>
              <a:lnSpc>
                <a:spcPct val="200000"/>
              </a:lnSpc>
            </a:pPr>
            <a:r>
              <a:rPr lang="en-ZA" dirty="0">
                <a:solidFill>
                  <a:schemeClr val="bg1"/>
                </a:solidFill>
                <a:latin typeface="Chiller" panose="04020404031007020602" pitchFamily="82" charset="0"/>
              </a:rPr>
              <a:t>Solid waste</a:t>
            </a:r>
          </a:p>
          <a:p>
            <a:pPr>
              <a:lnSpc>
                <a:spcPct val="200000"/>
              </a:lnSpc>
            </a:pPr>
            <a:r>
              <a:rPr lang="en-ZA" dirty="0">
                <a:solidFill>
                  <a:schemeClr val="bg1"/>
                </a:solidFill>
                <a:latin typeface="Chiller" panose="04020404031007020602" pitchFamily="82" charset="0"/>
              </a:rPr>
              <a:t>House number</a:t>
            </a:r>
          </a:p>
        </p:txBody>
      </p:sp>
      <p:sp>
        <p:nvSpPr>
          <p:cNvPr id="335" name="Flowchart: Collate 334">
            <a:extLst>
              <a:ext uri="{FF2B5EF4-FFF2-40B4-BE49-F238E27FC236}">
                <a16:creationId xmlns:a16="http://schemas.microsoft.com/office/drawing/2014/main" id="{7F653F92-96DC-4CBA-AAAD-A18DEE3C4F4E}"/>
              </a:ext>
            </a:extLst>
          </p:cNvPr>
          <p:cNvSpPr/>
          <p:nvPr/>
        </p:nvSpPr>
        <p:spPr>
          <a:xfrm>
            <a:off x="-302181" y="9122268"/>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43" name="TextBox 342">
            <a:extLst>
              <a:ext uri="{FF2B5EF4-FFF2-40B4-BE49-F238E27FC236}">
                <a16:creationId xmlns:a16="http://schemas.microsoft.com/office/drawing/2014/main" id="{1FE0F3D4-3F19-443E-82D7-0ADB6B4DB12A}"/>
              </a:ext>
            </a:extLst>
          </p:cNvPr>
          <p:cNvSpPr txBox="1"/>
          <p:nvPr/>
        </p:nvSpPr>
        <p:spPr>
          <a:xfrm>
            <a:off x="9149390" y="92029"/>
            <a:ext cx="2993295" cy="584775"/>
          </a:xfrm>
          <a:prstGeom prst="rect">
            <a:avLst/>
          </a:prstGeom>
          <a:noFill/>
        </p:spPr>
        <p:txBody>
          <a:bodyPr wrap="square" rtlCol="0">
            <a:spAutoFit/>
          </a:bodyPr>
          <a:lstStyle/>
          <a:p>
            <a:r>
              <a:rPr lang="en-ZA" sz="3200" dirty="0">
                <a:latin typeface="Chiller" panose="04020404031007020602" pitchFamily="82" charset="0"/>
              </a:rPr>
              <a:t>SANGANO VILLAGE</a:t>
            </a:r>
          </a:p>
        </p:txBody>
      </p:sp>
      <p:grpSp>
        <p:nvGrpSpPr>
          <p:cNvPr id="47" name="Group 46">
            <a:extLst>
              <a:ext uri="{FF2B5EF4-FFF2-40B4-BE49-F238E27FC236}">
                <a16:creationId xmlns:a16="http://schemas.microsoft.com/office/drawing/2014/main" id="{82309D8D-B85E-43A3-A7CE-4F97CAAC28E0}"/>
              </a:ext>
            </a:extLst>
          </p:cNvPr>
          <p:cNvGrpSpPr/>
          <p:nvPr/>
        </p:nvGrpSpPr>
        <p:grpSpPr>
          <a:xfrm>
            <a:off x="7476751" y="5496481"/>
            <a:ext cx="3239747" cy="1200193"/>
            <a:chOff x="7613623" y="5533441"/>
            <a:chExt cx="3239747" cy="1200193"/>
          </a:xfrm>
        </p:grpSpPr>
        <p:sp>
          <p:nvSpPr>
            <p:cNvPr id="520" name="Oval 519">
              <a:extLst>
                <a:ext uri="{FF2B5EF4-FFF2-40B4-BE49-F238E27FC236}">
                  <a16:creationId xmlns:a16="http://schemas.microsoft.com/office/drawing/2014/main" id="{8AEBBD96-08A0-47DC-91EC-463ADDA6142D}"/>
                </a:ext>
              </a:extLst>
            </p:cNvPr>
            <p:cNvSpPr/>
            <p:nvPr/>
          </p:nvSpPr>
          <p:spPr>
            <a:xfrm>
              <a:off x="7613623" y="6155928"/>
              <a:ext cx="472879" cy="2964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17</a:t>
              </a:r>
            </a:p>
          </p:txBody>
        </p:sp>
        <p:sp>
          <p:nvSpPr>
            <p:cNvPr id="521" name="Oval 520">
              <a:extLst>
                <a:ext uri="{FF2B5EF4-FFF2-40B4-BE49-F238E27FC236}">
                  <a16:creationId xmlns:a16="http://schemas.microsoft.com/office/drawing/2014/main" id="{3DD591FE-E795-4646-A063-2F1EE80ABC0F}"/>
                </a:ext>
              </a:extLst>
            </p:cNvPr>
            <p:cNvSpPr/>
            <p:nvPr/>
          </p:nvSpPr>
          <p:spPr>
            <a:xfrm>
              <a:off x="8047155" y="5754850"/>
              <a:ext cx="470044" cy="22911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18</a:t>
              </a:r>
            </a:p>
          </p:txBody>
        </p:sp>
        <p:sp>
          <p:nvSpPr>
            <p:cNvPr id="522" name="Oval 521">
              <a:extLst>
                <a:ext uri="{FF2B5EF4-FFF2-40B4-BE49-F238E27FC236}">
                  <a16:creationId xmlns:a16="http://schemas.microsoft.com/office/drawing/2014/main" id="{D5A4507F-AEAF-40D2-A726-AE7E7DD7881A}"/>
                </a:ext>
              </a:extLst>
            </p:cNvPr>
            <p:cNvSpPr/>
            <p:nvPr/>
          </p:nvSpPr>
          <p:spPr>
            <a:xfrm>
              <a:off x="8575207" y="6189728"/>
              <a:ext cx="485127" cy="21553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19</a:t>
              </a:r>
            </a:p>
          </p:txBody>
        </p:sp>
        <p:sp>
          <p:nvSpPr>
            <p:cNvPr id="523" name="Oval 522">
              <a:extLst>
                <a:ext uri="{FF2B5EF4-FFF2-40B4-BE49-F238E27FC236}">
                  <a16:creationId xmlns:a16="http://schemas.microsoft.com/office/drawing/2014/main" id="{A7F1B468-EFB7-4A1C-8A1D-3364CCC658D5}"/>
                </a:ext>
              </a:extLst>
            </p:cNvPr>
            <p:cNvSpPr/>
            <p:nvPr/>
          </p:nvSpPr>
          <p:spPr>
            <a:xfrm>
              <a:off x="8793863" y="5533441"/>
              <a:ext cx="516917" cy="2980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20</a:t>
              </a:r>
            </a:p>
          </p:txBody>
        </p:sp>
        <p:sp>
          <p:nvSpPr>
            <p:cNvPr id="524" name="Oval 523">
              <a:extLst>
                <a:ext uri="{FF2B5EF4-FFF2-40B4-BE49-F238E27FC236}">
                  <a16:creationId xmlns:a16="http://schemas.microsoft.com/office/drawing/2014/main" id="{E4752AFA-3A15-4F1C-B5B7-ED3E1382DA2A}"/>
                </a:ext>
              </a:extLst>
            </p:cNvPr>
            <p:cNvSpPr/>
            <p:nvPr/>
          </p:nvSpPr>
          <p:spPr>
            <a:xfrm>
              <a:off x="9382919" y="6124160"/>
              <a:ext cx="472879" cy="25836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21</a:t>
              </a:r>
            </a:p>
          </p:txBody>
        </p:sp>
        <p:sp>
          <p:nvSpPr>
            <p:cNvPr id="525" name="Oval 524">
              <a:extLst>
                <a:ext uri="{FF2B5EF4-FFF2-40B4-BE49-F238E27FC236}">
                  <a16:creationId xmlns:a16="http://schemas.microsoft.com/office/drawing/2014/main" id="{A2796137-BBC4-4299-8D60-86443997E3A7}"/>
                </a:ext>
              </a:extLst>
            </p:cNvPr>
            <p:cNvSpPr/>
            <p:nvPr/>
          </p:nvSpPr>
          <p:spPr>
            <a:xfrm>
              <a:off x="9897327" y="5608833"/>
              <a:ext cx="472879" cy="2039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22</a:t>
              </a:r>
            </a:p>
          </p:txBody>
        </p:sp>
        <p:sp>
          <p:nvSpPr>
            <p:cNvPr id="526" name="Oval 525">
              <a:extLst>
                <a:ext uri="{FF2B5EF4-FFF2-40B4-BE49-F238E27FC236}">
                  <a16:creationId xmlns:a16="http://schemas.microsoft.com/office/drawing/2014/main" id="{0B7ECCE8-5A70-4D7F-8B4B-868A4D5B9DB8}"/>
                </a:ext>
              </a:extLst>
            </p:cNvPr>
            <p:cNvSpPr/>
            <p:nvPr/>
          </p:nvSpPr>
          <p:spPr>
            <a:xfrm>
              <a:off x="10380491" y="5992808"/>
              <a:ext cx="472879" cy="3062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23</a:t>
              </a:r>
            </a:p>
          </p:txBody>
        </p:sp>
        <p:sp>
          <p:nvSpPr>
            <p:cNvPr id="527" name="Oval 526">
              <a:extLst>
                <a:ext uri="{FF2B5EF4-FFF2-40B4-BE49-F238E27FC236}">
                  <a16:creationId xmlns:a16="http://schemas.microsoft.com/office/drawing/2014/main" id="{741B83A8-1A45-4BF2-8F5E-00DE959D7F95}"/>
                </a:ext>
              </a:extLst>
            </p:cNvPr>
            <p:cNvSpPr/>
            <p:nvPr/>
          </p:nvSpPr>
          <p:spPr>
            <a:xfrm>
              <a:off x="10048531" y="6471282"/>
              <a:ext cx="542377" cy="2623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24</a:t>
              </a:r>
            </a:p>
          </p:txBody>
        </p:sp>
      </p:grpSp>
      <p:grpSp>
        <p:nvGrpSpPr>
          <p:cNvPr id="15" name="Group 14">
            <a:extLst>
              <a:ext uri="{FF2B5EF4-FFF2-40B4-BE49-F238E27FC236}">
                <a16:creationId xmlns:a16="http://schemas.microsoft.com/office/drawing/2014/main" id="{6B222E90-2AD1-4FFF-BFF8-D8E9CEEB49C9}"/>
              </a:ext>
            </a:extLst>
          </p:cNvPr>
          <p:cNvGrpSpPr/>
          <p:nvPr/>
        </p:nvGrpSpPr>
        <p:grpSpPr>
          <a:xfrm>
            <a:off x="1790889" y="324372"/>
            <a:ext cx="3734781" cy="1317478"/>
            <a:chOff x="1729988" y="373703"/>
            <a:chExt cx="3734781" cy="1317478"/>
          </a:xfrm>
        </p:grpSpPr>
        <p:sp>
          <p:nvSpPr>
            <p:cNvPr id="365" name="Oval 364">
              <a:extLst>
                <a:ext uri="{FF2B5EF4-FFF2-40B4-BE49-F238E27FC236}">
                  <a16:creationId xmlns:a16="http://schemas.microsoft.com/office/drawing/2014/main" id="{358F491A-7281-4C88-BB99-CDB87E8B55CD}"/>
                </a:ext>
              </a:extLst>
            </p:cNvPr>
            <p:cNvSpPr/>
            <p:nvPr/>
          </p:nvSpPr>
          <p:spPr>
            <a:xfrm>
              <a:off x="1729988" y="1430325"/>
              <a:ext cx="299183" cy="2608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 </a:t>
              </a:r>
            </a:p>
          </p:txBody>
        </p:sp>
        <p:sp>
          <p:nvSpPr>
            <p:cNvPr id="367" name="Oval 366">
              <a:extLst>
                <a:ext uri="{FF2B5EF4-FFF2-40B4-BE49-F238E27FC236}">
                  <a16:creationId xmlns:a16="http://schemas.microsoft.com/office/drawing/2014/main" id="{3BF6AD37-C980-49D9-A861-ED191989C3A9}"/>
                </a:ext>
              </a:extLst>
            </p:cNvPr>
            <p:cNvSpPr/>
            <p:nvPr/>
          </p:nvSpPr>
          <p:spPr>
            <a:xfrm>
              <a:off x="4325940" y="1371845"/>
              <a:ext cx="319688" cy="2586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4</a:t>
              </a:r>
            </a:p>
          </p:txBody>
        </p:sp>
        <p:sp>
          <p:nvSpPr>
            <p:cNvPr id="392" name="Oval 391">
              <a:extLst>
                <a:ext uri="{FF2B5EF4-FFF2-40B4-BE49-F238E27FC236}">
                  <a16:creationId xmlns:a16="http://schemas.microsoft.com/office/drawing/2014/main" id="{03AB71A5-61BD-47F7-84AC-9DF50295D1F8}"/>
                </a:ext>
              </a:extLst>
            </p:cNvPr>
            <p:cNvSpPr/>
            <p:nvPr/>
          </p:nvSpPr>
          <p:spPr>
            <a:xfrm>
              <a:off x="2969872" y="848815"/>
              <a:ext cx="294421" cy="2758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6</a:t>
              </a:r>
            </a:p>
          </p:txBody>
        </p:sp>
        <p:sp>
          <p:nvSpPr>
            <p:cNvPr id="398" name="Oval 397">
              <a:extLst>
                <a:ext uri="{FF2B5EF4-FFF2-40B4-BE49-F238E27FC236}">
                  <a16:creationId xmlns:a16="http://schemas.microsoft.com/office/drawing/2014/main" id="{29BC978A-BC05-4AB3-96AE-9BAD160115F1}"/>
                </a:ext>
              </a:extLst>
            </p:cNvPr>
            <p:cNvSpPr/>
            <p:nvPr/>
          </p:nvSpPr>
          <p:spPr>
            <a:xfrm>
              <a:off x="4627818" y="388082"/>
              <a:ext cx="231854" cy="24459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8</a:t>
              </a:r>
            </a:p>
          </p:txBody>
        </p:sp>
        <p:sp>
          <p:nvSpPr>
            <p:cNvPr id="400" name="Oval 399">
              <a:extLst>
                <a:ext uri="{FF2B5EF4-FFF2-40B4-BE49-F238E27FC236}">
                  <a16:creationId xmlns:a16="http://schemas.microsoft.com/office/drawing/2014/main" id="{DB85B955-FCC1-431E-A716-04C7452BE462}"/>
                </a:ext>
              </a:extLst>
            </p:cNvPr>
            <p:cNvSpPr/>
            <p:nvPr/>
          </p:nvSpPr>
          <p:spPr>
            <a:xfrm>
              <a:off x="5185097" y="373703"/>
              <a:ext cx="279672" cy="2366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9</a:t>
              </a:r>
            </a:p>
          </p:txBody>
        </p:sp>
        <p:sp>
          <p:nvSpPr>
            <p:cNvPr id="544" name="Oval 543">
              <a:extLst>
                <a:ext uri="{FF2B5EF4-FFF2-40B4-BE49-F238E27FC236}">
                  <a16:creationId xmlns:a16="http://schemas.microsoft.com/office/drawing/2014/main" id="{D202D26C-B1DC-480D-B155-1FBCD593457D}"/>
                </a:ext>
              </a:extLst>
            </p:cNvPr>
            <p:cNvSpPr/>
            <p:nvPr/>
          </p:nvSpPr>
          <p:spPr>
            <a:xfrm>
              <a:off x="1941247" y="1015001"/>
              <a:ext cx="257665" cy="2483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5</a:t>
              </a:r>
            </a:p>
          </p:txBody>
        </p:sp>
        <p:sp>
          <p:nvSpPr>
            <p:cNvPr id="6" name="Oval 5">
              <a:extLst>
                <a:ext uri="{FF2B5EF4-FFF2-40B4-BE49-F238E27FC236}">
                  <a16:creationId xmlns:a16="http://schemas.microsoft.com/office/drawing/2014/main" id="{9788E7EE-2747-43AE-8CEB-836AC7BD0E38}"/>
                </a:ext>
              </a:extLst>
            </p:cNvPr>
            <p:cNvSpPr/>
            <p:nvPr/>
          </p:nvSpPr>
          <p:spPr>
            <a:xfrm>
              <a:off x="2697520" y="1432269"/>
              <a:ext cx="283576" cy="24674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 </a:t>
              </a:r>
            </a:p>
          </p:txBody>
        </p:sp>
        <p:sp>
          <p:nvSpPr>
            <p:cNvPr id="13" name="Oval 12">
              <a:extLst>
                <a:ext uri="{FF2B5EF4-FFF2-40B4-BE49-F238E27FC236}">
                  <a16:creationId xmlns:a16="http://schemas.microsoft.com/office/drawing/2014/main" id="{8E30A64E-290D-491E-9DDC-22B4F7E2039A}"/>
                </a:ext>
              </a:extLst>
            </p:cNvPr>
            <p:cNvSpPr/>
            <p:nvPr/>
          </p:nvSpPr>
          <p:spPr>
            <a:xfrm>
              <a:off x="3445160" y="1425524"/>
              <a:ext cx="275933" cy="193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3 </a:t>
              </a:r>
            </a:p>
          </p:txBody>
        </p:sp>
        <p:sp>
          <p:nvSpPr>
            <p:cNvPr id="14" name="Oval 13">
              <a:extLst>
                <a:ext uri="{FF2B5EF4-FFF2-40B4-BE49-F238E27FC236}">
                  <a16:creationId xmlns:a16="http://schemas.microsoft.com/office/drawing/2014/main" id="{1CB7F511-6E7A-48AE-B13E-92D638DFD863}"/>
                </a:ext>
              </a:extLst>
            </p:cNvPr>
            <p:cNvSpPr/>
            <p:nvPr/>
          </p:nvSpPr>
          <p:spPr>
            <a:xfrm>
              <a:off x="3913313" y="816022"/>
              <a:ext cx="294421" cy="2758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7</a:t>
              </a:r>
            </a:p>
          </p:txBody>
        </p:sp>
      </p:grpSp>
      <p:grpSp>
        <p:nvGrpSpPr>
          <p:cNvPr id="46" name="Group 45">
            <a:extLst>
              <a:ext uri="{FF2B5EF4-FFF2-40B4-BE49-F238E27FC236}">
                <a16:creationId xmlns:a16="http://schemas.microsoft.com/office/drawing/2014/main" id="{F35DA1E6-3EB3-41DC-856B-D9CAA4F64F6C}"/>
              </a:ext>
            </a:extLst>
          </p:cNvPr>
          <p:cNvGrpSpPr/>
          <p:nvPr/>
        </p:nvGrpSpPr>
        <p:grpSpPr>
          <a:xfrm>
            <a:off x="7754137" y="1300120"/>
            <a:ext cx="3146859" cy="942509"/>
            <a:chOff x="7754137" y="1300120"/>
            <a:chExt cx="3146859" cy="942509"/>
          </a:xfrm>
        </p:grpSpPr>
        <p:sp>
          <p:nvSpPr>
            <p:cNvPr id="403" name="Oval 402">
              <a:extLst>
                <a:ext uri="{FF2B5EF4-FFF2-40B4-BE49-F238E27FC236}">
                  <a16:creationId xmlns:a16="http://schemas.microsoft.com/office/drawing/2014/main" id="{A3C67FAD-A550-4E8C-A0EA-F314CD3D11C9}"/>
                </a:ext>
              </a:extLst>
            </p:cNvPr>
            <p:cNvSpPr/>
            <p:nvPr/>
          </p:nvSpPr>
          <p:spPr>
            <a:xfrm>
              <a:off x="7754137" y="1999708"/>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10 </a:t>
              </a:r>
            </a:p>
          </p:txBody>
        </p:sp>
        <p:sp>
          <p:nvSpPr>
            <p:cNvPr id="16" name="Oval 15">
              <a:extLst>
                <a:ext uri="{FF2B5EF4-FFF2-40B4-BE49-F238E27FC236}">
                  <a16:creationId xmlns:a16="http://schemas.microsoft.com/office/drawing/2014/main" id="{038512DD-219A-492E-BCD5-7261B82DF3FD}"/>
                </a:ext>
              </a:extLst>
            </p:cNvPr>
            <p:cNvSpPr/>
            <p:nvPr/>
          </p:nvSpPr>
          <p:spPr>
            <a:xfrm>
              <a:off x="8683308" y="2003146"/>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11 </a:t>
              </a:r>
            </a:p>
          </p:txBody>
        </p:sp>
        <p:sp>
          <p:nvSpPr>
            <p:cNvPr id="17" name="Oval 16">
              <a:extLst>
                <a:ext uri="{FF2B5EF4-FFF2-40B4-BE49-F238E27FC236}">
                  <a16:creationId xmlns:a16="http://schemas.microsoft.com/office/drawing/2014/main" id="{FE44DCF0-5F49-4C9A-B663-780BFE12EFBA}"/>
                </a:ext>
              </a:extLst>
            </p:cNvPr>
            <p:cNvSpPr/>
            <p:nvPr/>
          </p:nvSpPr>
          <p:spPr>
            <a:xfrm>
              <a:off x="9463674" y="1867821"/>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12 </a:t>
              </a:r>
            </a:p>
          </p:txBody>
        </p:sp>
        <p:sp>
          <p:nvSpPr>
            <p:cNvPr id="18" name="Oval 17">
              <a:extLst>
                <a:ext uri="{FF2B5EF4-FFF2-40B4-BE49-F238E27FC236}">
                  <a16:creationId xmlns:a16="http://schemas.microsoft.com/office/drawing/2014/main" id="{95A83F11-67E4-436F-860A-7FAC2BC7B7A9}"/>
                </a:ext>
              </a:extLst>
            </p:cNvPr>
            <p:cNvSpPr/>
            <p:nvPr/>
          </p:nvSpPr>
          <p:spPr>
            <a:xfrm>
              <a:off x="10402661" y="1794407"/>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13 </a:t>
              </a:r>
            </a:p>
          </p:txBody>
        </p:sp>
        <p:sp>
          <p:nvSpPr>
            <p:cNvPr id="33" name="Oval 32">
              <a:extLst>
                <a:ext uri="{FF2B5EF4-FFF2-40B4-BE49-F238E27FC236}">
                  <a16:creationId xmlns:a16="http://schemas.microsoft.com/office/drawing/2014/main" id="{391433BA-94FC-4A41-A612-C4843A7F65CE}"/>
                </a:ext>
              </a:extLst>
            </p:cNvPr>
            <p:cNvSpPr/>
            <p:nvPr/>
          </p:nvSpPr>
          <p:spPr>
            <a:xfrm>
              <a:off x="8080068" y="1522445"/>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14 </a:t>
              </a:r>
            </a:p>
          </p:txBody>
        </p:sp>
        <p:sp>
          <p:nvSpPr>
            <p:cNvPr id="34" name="Oval 33">
              <a:extLst>
                <a:ext uri="{FF2B5EF4-FFF2-40B4-BE49-F238E27FC236}">
                  <a16:creationId xmlns:a16="http://schemas.microsoft.com/office/drawing/2014/main" id="{9D124292-4F32-415D-AFDB-D4ADF96D06AE}"/>
                </a:ext>
              </a:extLst>
            </p:cNvPr>
            <p:cNvSpPr/>
            <p:nvPr/>
          </p:nvSpPr>
          <p:spPr>
            <a:xfrm>
              <a:off x="8856531" y="1360741"/>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15 </a:t>
              </a:r>
            </a:p>
          </p:txBody>
        </p:sp>
        <p:sp>
          <p:nvSpPr>
            <p:cNvPr id="35" name="Oval 34">
              <a:extLst>
                <a:ext uri="{FF2B5EF4-FFF2-40B4-BE49-F238E27FC236}">
                  <a16:creationId xmlns:a16="http://schemas.microsoft.com/office/drawing/2014/main" id="{B9AEE606-572F-4DD2-83BF-D265F0F20777}"/>
                </a:ext>
              </a:extLst>
            </p:cNvPr>
            <p:cNvSpPr/>
            <p:nvPr/>
          </p:nvSpPr>
          <p:spPr>
            <a:xfrm>
              <a:off x="9808174" y="1300120"/>
              <a:ext cx="498335" cy="23948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16 </a:t>
              </a:r>
            </a:p>
          </p:txBody>
        </p:sp>
      </p:grpSp>
      <p:grpSp>
        <p:nvGrpSpPr>
          <p:cNvPr id="44" name="Group 43">
            <a:extLst>
              <a:ext uri="{FF2B5EF4-FFF2-40B4-BE49-F238E27FC236}">
                <a16:creationId xmlns:a16="http://schemas.microsoft.com/office/drawing/2014/main" id="{53D3C87B-C206-43DC-8A07-B9BAB7693E2D}"/>
              </a:ext>
            </a:extLst>
          </p:cNvPr>
          <p:cNvGrpSpPr/>
          <p:nvPr/>
        </p:nvGrpSpPr>
        <p:grpSpPr>
          <a:xfrm>
            <a:off x="341929" y="638532"/>
            <a:ext cx="9954224" cy="4521542"/>
            <a:chOff x="341929" y="638532"/>
            <a:chExt cx="9954224" cy="4521542"/>
          </a:xfrm>
        </p:grpSpPr>
        <p:sp>
          <p:nvSpPr>
            <p:cNvPr id="321" name="Flowchart: Collate 320">
              <a:extLst>
                <a:ext uri="{FF2B5EF4-FFF2-40B4-BE49-F238E27FC236}">
                  <a16:creationId xmlns:a16="http://schemas.microsoft.com/office/drawing/2014/main" id="{6F1B3391-78E0-43D8-B3CC-0059E1198C39}"/>
                </a:ext>
              </a:extLst>
            </p:cNvPr>
            <p:cNvSpPr/>
            <p:nvPr/>
          </p:nvSpPr>
          <p:spPr>
            <a:xfrm>
              <a:off x="341929" y="3911679"/>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23" name="Flowchart: Collate 322">
              <a:extLst>
                <a:ext uri="{FF2B5EF4-FFF2-40B4-BE49-F238E27FC236}">
                  <a16:creationId xmlns:a16="http://schemas.microsoft.com/office/drawing/2014/main" id="{D039E2F5-71E2-414F-92D1-1097EBECDD95}"/>
                </a:ext>
              </a:extLst>
            </p:cNvPr>
            <p:cNvSpPr/>
            <p:nvPr/>
          </p:nvSpPr>
          <p:spPr>
            <a:xfrm>
              <a:off x="2783488" y="3951681"/>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25" name="Flowchart: Collate 324">
              <a:extLst>
                <a:ext uri="{FF2B5EF4-FFF2-40B4-BE49-F238E27FC236}">
                  <a16:creationId xmlns:a16="http://schemas.microsoft.com/office/drawing/2014/main" id="{6530BBFC-677C-4503-B5D2-2A3946D27729}"/>
                </a:ext>
              </a:extLst>
            </p:cNvPr>
            <p:cNvSpPr/>
            <p:nvPr/>
          </p:nvSpPr>
          <p:spPr>
            <a:xfrm>
              <a:off x="4753947" y="4937246"/>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26" name="Flowchart: Collate 325">
              <a:extLst>
                <a:ext uri="{FF2B5EF4-FFF2-40B4-BE49-F238E27FC236}">
                  <a16:creationId xmlns:a16="http://schemas.microsoft.com/office/drawing/2014/main" id="{2A8B7757-5733-4710-93B5-574790F7FA30}"/>
                </a:ext>
              </a:extLst>
            </p:cNvPr>
            <p:cNvSpPr/>
            <p:nvPr/>
          </p:nvSpPr>
          <p:spPr>
            <a:xfrm>
              <a:off x="10151580" y="1658069"/>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27" name="Flowchart: Collate 326">
              <a:extLst>
                <a:ext uri="{FF2B5EF4-FFF2-40B4-BE49-F238E27FC236}">
                  <a16:creationId xmlns:a16="http://schemas.microsoft.com/office/drawing/2014/main" id="{AC2B0EF9-5BCE-4B1D-9F03-2A8B6245B683}"/>
                </a:ext>
              </a:extLst>
            </p:cNvPr>
            <p:cNvSpPr/>
            <p:nvPr/>
          </p:nvSpPr>
          <p:spPr>
            <a:xfrm>
              <a:off x="2459874" y="3942864"/>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29" name="Flowchart: Collate 328">
              <a:extLst>
                <a:ext uri="{FF2B5EF4-FFF2-40B4-BE49-F238E27FC236}">
                  <a16:creationId xmlns:a16="http://schemas.microsoft.com/office/drawing/2014/main" id="{BB64AD79-C5CA-45B1-A745-7FE3A8AE024C}"/>
                </a:ext>
              </a:extLst>
            </p:cNvPr>
            <p:cNvSpPr/>
            <p:nvPr/>
          </p:nvSpPr>
          <p:spPr>
            <a:xfrm>
              <a:off x="9480738" y="1121375"/>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30" name="Flowchart: Collate 329">
              <a:extLst>
                <a:ext uri="{FF2B5EF4-FFF2-40B4-BE49-F238E27FC236}">
                  <a16:creationId xmlns:a16="http://schemas.microsoft.com/office/drawing/2014/main" id="{DDA7F52D-EC66-4996-849D-B509A1F4B3D8}"/>
                </a:ext>
              </a:extLst>
            </p:cNvPr>
            <p:cNvSpPr/>
            <p:nvPr/>
          </p:nvSpPr>
          <p:spPr>
            <a:xfrm>
              <a:off x="8640358" y="1241801"/>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31" name="Flowchart: Collate 330">
              <a:extLst>
                <a:ext uri="{FF2B5EF4-FFF2-40B4-BE49-F238E27FC236}">
                  <a16:creationId xmlns:a16="http://schemas.microsoft.com/office/drawing/2014/main" id="{6FD9846D-D5FA-413B-A49E-7EDFB35A8A27}"/>
                </a:ext>
              </a:extLst>
            </p:cNvPr>
            <p:cNvSpPr/>
            <p:nvPr/>
          </p:nvSpPr>
          <p:spPr>
            <a:xfrm>
              <a:off x="7853398" y="1289638"/>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32" name="Flowchart: Collate 331">
              <a:extLst>
                <a:ext uri="{FF2B5EF4-FFF2-40B4-BE49-F238E27FC236}">
                  <a16:creationId xmlns:a16="http://schemas.microsoft.com/office/drawing/2014/main" id="{EB4E2853-120E-4922-96D9-0D2F38D4A3C8}"/>
                </a:ext>
              </a:extLst>
            </p:cNvPr>
            <p:cNvSpPr/>
            <p:nvPr/>
          </p:nvSpPr>
          <p:spPr>
            <a:xfrm>
              <a:off x="9043458" y="1781133"/>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33" name="Flowchart: Collate 332">
              <a:extLst>
                <a:ext uri="{FF2B5EF4-FFF2-40B4-BE49-F238E27FC236}">
                  <a16:creationId xmlns:a16="http://schemas.microsoft.com/office/drawing/2014/main" id="{1EB2B40B-1264-4EB8-B4CB-61BF3E4DC845}"/>
                </a:ext>
              </a:extLst>
            </p:cNvPr>
            <p:cNvSpPr/>
            <p:nvPr/>
          </p:nvSpPr>
          <p:spPr>
            <a:xfrm>
              <a:off x="4313478" y="638532"/>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7" name="Flowchart: Collate 36">
              <a:extLst>
                <a:ext uri="{FF2B5EF4-FFF2-40B4-BE49-F238E27FC236}">
                  <a16:creationId xmlns:a16="http://schemas.microsoft.com/office/drawing/2014/main" id="{42704298-5867-4A2C-8F53-15518D9900AD}"/>
                </a:ext>
              </a:extLst>
            </p:cNvPr>
            <p:cNvSpPr/>
            <p:nvPr/>
          </p:nvSpPr>
          <p:spPr>
            <a:xfrm>
              <a:off x="2094697" y="1423143"/>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9" name="Flowchart: Collate 38">
              <a:extLst>
                <a:ext uri="{FF2B5EF4-FFF2-40B4-BE49-F238E27FC236}">
                  <a16:creationId xmlns:a16="http://schemas.microsoft.com/office/drawing/2014/main" id="{4F42AC52-DC4C-41FE-9E8C-7194192D505B}"/>
                </a:ext>
              </a:extLst>
            </p:cNvPr>
            <p:cNvSpPr/>
            <p:nvPr/>
          </p:nvSpPr>
          <p:spPr>
            <a:xfrm>
              <a:off x="3008901" y="1460546"/>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40" name="Flowchart: Collate 39">
              <a:extLst>
                <a:ext uri="{FF2B5EF4-FFF2-40B4-BE49-F238E27FC236}">
                  <a16:creationId xmlns:a16="http://schemas.microsoft.com/office/drawing/2014/main" id="{86FB6E96-D46C-42DC-9199-2AD294594157}"/>
                </a:ext>
              </a:extLst>
            </p:cNvPr>
            <p:cNvSpPr/>
            <p:nvPr/>
          </p:nvSpPr>
          <p:spPr>
            <a:xfrm>
              <a:off x="7358681" y="1767978"/>
              <a:ext cx="144573" cy="22282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sp>
        <p:nvSpPr>
          <p:cNvPr id="48" name="Oval 47">
            <a:extLst>
              <a:ext uri="{FF2B5EF4-FFF2-40B4-BE49-F238E27FC236}">
                <a16:creationId xmlns:a16="http://schemas.microsoft.com/office/drawing/2014/main" id="{37F2CDEC-26B8-4DDF-A024-2BBF91279534}"/>
              </a:ext>
            </a:extLst>
          </p:cNvPr>
          <p:cNvSpPr/>
          <p:nvPr/>
        </p:nvSpPr>
        <p:spPr>
          <a:xfrm>
            <a:off x="81132" y="6514039"/>
            <a:ext cx="542377" cy="2623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24</a:t>
            </a:r>
          </a:p>
        </p:txBody>
      </p:sp>
      <p:sp>
        <p:nvSpPr>
          <p:cNvPr id="59" name="Oval 58">
            <a:extLst>
              <a:ext uri="{FF2B5EF4-FFF2-40B4-BE49-F238E27FC236}">
                <a16:creationId xmlns:a16="http://schemas.microsoft.com/office/drawing/2014/main" id="{90803B4E-82DA-47FE-BD00-1A896A96414F}"/>
              </a:ext>
            </a:extLst>
          </p:cNvPr>
          <p:cNvSpPr/>
          <p:nvPr/>
        </p:nvSpPr>
        <p:spPr>
          <a:xfrm>
            <a:off x="10064059" y="6586722"/>
            <a:ext cx="542377" cy="2623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chemeClr val="bg1"/>
                </a:solidFill>
              </a:rPr>
              <a:t>24</a:t>
            </a:r>
          </a:p>
        </p:txBody>
      </p:sp>
      <p:grpSp>
        <p:nvGrpSpPr>
          <p:cNvPr id="69" name="Group 68">
            <a:extLst>
              <a:ext uri="{FF2B5EF4-FFF2-40B4-BE49-F238E27FC236}">
                <a16:creationId xmlns:a16="http://schemas.microsoft.com/office/drawing/2014/main" id="{95414FB1-E792-4118-8CBD-DB10A898C903}"/>
              </a:ext>
            </a:extLst>
          </p:cNvPr>
          <p:cNvGrpSpPr/>
          <p:nvPr/>
        </p:nvGrpSpPr>
        <p:grpSpPr>
          <a:xfrm>
            <a:off x="4702818" y="531582"/>
            <a:ext cx="5124483" cy="4785265"/>
            <a:chOff x="4702818" y="531582"/>
            <a:chExt cx="5124483" cy="4785265"/>
          </a:xfrm>
        </p:grpSpPr>
        <p:cxnSp>
          <p:nvCxnSpPr>
            <p:cNvPr id="56" name="Straight Connector 55">
              <a:extLst>
                <a:ext uri="{FF2B5EF4-FFF2-40B4-BE49-F238E27FC236}">
                  <a16:creationId xmlns:a16="http://schemas.microsoft.com/office/drawing/2014/main" id="{CA4E5047-A79C-427C-B1EA-6E7E86F6BB52}"/>
                </a:ext>
              </a:extLst>
            </p:cNvPr>
            <p:cNvCxnSpPr>
              <a:cxnSpLocks/>
            </p:cNvCxnSpPr>
            <p:nvPr/>
          </p:nvCxnSpPr>
          <p:spPr>
            <a:xfrm>
              <a:off x="5481179" y="531582"/>
              <a:ext cx="2255400" cy="16319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78FEC3-BE4A-45E3-9F48-E1DF1A1E42B3}"/>
                </a:ext>
              </a:extLst>
            </p:cNvPr>
            <p:cNvCxnSpPr>
              <a:cxnSpLocks/>
              <a:endCxn id="266" idx="0"/>
            </p:cNvCxnSpPr>
            <p:nvPr/>
          </p:nvCxnSpPr>
          <p:spPr>
            <a:xfrm>
              <a:off x="7857357" y="2289105"/>
              <a:ext cx="1017673" cy="302774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2D79C56C-5F8D-4A1D-88FB-EBC3A116C0B1}"/>
                </a:ext>
              </a:extLst>
            </p:cNvPr>
            <p:cNvCxnSpPr>
              <a:cxnSpLocks/>
            </p:cNvCxnSpPr>
            <p:nvPr/>
          </p:nvCxnSpPr>
          <p:spPr>
            <a:xfrm flipV="1">
              <a:off x="8106650" y="1120859"/>
              <a:ext cx="1564942" cy="88310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011B4653-EC9F-4360-B9E7-B6B9E1424D9C}"/>
                </a:ext>
              </a:extLst>
            </p:cNvPr>
            <p:cNvCxnSpPr>
              <a:cxnSpLocks/>
              <a:endCxn id="274" idx="0"/>
            </p:cNvCxnSpPr>
            <p:nvPr/>
          </p:nvCxnSpPr>
          <p:spPr>
            <a:xfrm>
              <a:off x="7760434" y="2141474"/>
              <a:ext cx="2066867" cy="28210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70B76097-DA9E-42CA-AC6C-5E12B847E928}"/>
                </a:ext>
              </a:extLst>
            </p:cNvPr>
            <p:cNvCxnSpPr>
              <a:cxnSpLocks/>
            </p:cNvCxnSpPr>
            <p:nvPr/>
          </p:nvCxnSpPr>
          <p:spPr>
            <a:xfrm>
              <a:off x="4702818" y="1370715"/>
              <a:ext cx="2948976" cy="73057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55" name="Straight Connector 454">
            <a:extLst>
              <a:ext uri="{FF2B5EF4-FFF2-40B4-BE49-F238E27FC236}">
                <a16:creationId xmlns:a16="http://schemas.microsoft.com/office/drawing/2014/main" id="{CA3EA268-5A8B-4F89-A670-42967C23C3C1}"/>
              </a:ext>
            </a:extLst>
          </p:cNvPr>
          <p:cNvCxnSpPr>
            <a:cxnSpLocks/>
            <a:endCxn id="6" idx="4"/>
          </p:cNvCxnSpPr>
          <p:nvPr/>
        </p:nvCxnSpPr>
        <p:spPr>
          <a:xfrm flipH="1" flipV="1">
            <a:off x="2900209" y="1629680"/>
            <a:ext cx="5288514" cy="55621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688CDBD5-5C28-46BF-9872-42C2B39D2355}"/>
              </a:ext>
            </a:extLst>
          </p:cNvPr>
          <p:cNvGrpSpPr/>
          <p:nvPr/>
        </p:nvGrpSpPr>
        <p:grpSpPr>
          <a:xfrm>
            <a:off x="1873898" y="587648"/>
            <a:ext cx="1100057" cy="1079274"/>
            <a:chOff x="1873898" y="587648"/>
            <a:chExt cx="1100057" cy="1079274"/>
          </a:xfrm>
        </p:grpSpPr>
        <p:cxnSp>
          <p:nvCxnSpPr>
            <p:cNvPr id="458" name="Straight Connector 457">
              <a:extLst>
                <a:ext uri="{FF2B5EF4-FFF2-40B4-BE49-F238E27FC236}">
                  <a16:creationId xmlns:a16="http://schemas.microsoft.com/office/drawing/2014/main" id="{25E41249-444A-4313-89ED-019B71FE9BFE}"/>
                </a:ext>
              </a:extLst>
            </p:cNvPr>
            <p:cNvCxnSpPr>
              <a:cxnSpLocks/>
              <a:endCxn id="365" idx="5"/>
            </p:cNvCxnSpPr>
            <p:nvPr/>
          </p:nvCxnSpPr>
          <p:spPr>
            <a:xfrm flipH="1">
              <a:off x="2046258" y="1542543"/>
              <a:ext cx="692780" cy="611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09CAE152-43ED-4D48-868F-D914356AF7D0}"/>
                </a:ext>
              </a:extLst>
            </p:cNvPr>
            <p:cNvCxnSpPr>
              <a:cxnSpLocks/>
              <a:endCxn id="155" idx="1"/>
            </p:cNvCxnSpPr>
            <p:nvPr/>
          </p:nvCxnSpPr>
          <p:spPr>
            <a:xfrm flipV="1">
              <a:off x="1873898" y="587648"/>
              <a:ext cx="1100057" cy="107927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B4D10AA3-9EB1-4C18-847F-157EAB306ABB}"/>
                </a:ext>
              </a:extLst>
            </p:cNvPr>
            <p:cNvCxnSpPr>
              <a:cxnSpLocks/>
              <a:endCxn id="23" idx="1"/>
            </p:cNvCxnSpPr>
            <p:nvPr/>
          </p:nvCxnSpPr>
          <p:spPr>
            <a:xfrm flipV="1">
              <a:off x="1886304" y="771907"/>
              <a:ext cx="312250" cy="84642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71" name="Straight Connector 470">
            <a:extLst>
              <a:ext uri="{FF2B5EF4-FFF2-40B4-BE49-F238E27FC236}">
                <a16:creationId xmlns:a16="http://schemas.microsoft.com/office/drawing/2014/main" id="{C9384384-D3AF-4D89-9704-BF82DAC586C2}"/>
              </a:ext>
            </a:extLst>
          </p:cNvPr>
          <p:cNvCxnSpPr>
            <a:cxnSpLocks/>
            <a:stCxn id="278" idx="5"/>
          </p:cNvCxnSpPr>
          <p:nvPr/>
        </p:nvCxnSpPr>
        <p:spPr>
          <a:xfrm>
            <a:off x="7725844" y="5867370"/>
            <a:ext cx="1607988" cy="2115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53F2B9F6-FB22-408B-A7E3-9A646FDDCFBC}"/>
              </a:ext>
            </a:extLst>
          </p:cNvPr>
          <p:cNvGrpSpPr/>
          <p:nvPr/>
        </p:nvGrpSpPr>
        <p:grpSpPr>
          <a:xfrm>
            <a:off x="7455523" y="5370528"/>
            <a:ext cx="2061833" cy="873977"/>
            <a:chOff x="7455523" y="5370528"/>
            <a:chExt cx="2061833" cy="873977"/>
          </a:xfrm>
        </p:grpSpPr>
        <p:cxnSp>
          <p:nvCxnSpPr>
            <p:cNvPr id="466" name="Straight Connector 465">
              <a:extLst>
                <a:ext uri="{FF2B5EF4-FFF2-40B4-BE49-F238E27FC236}">
                  <a16:creationId xmlns:a16="http://schemas.microsoft.com/office/drawing/2014/main" id="{29CDDDFF-DE6D-4620-90C7-38BD0763A2BD}"/>
                </a:ext>
              </a:extLst>
            </p:cNvPr>
            <p:cNvCxnSpPr>
              <a:cxnSpLocks/>
            </p:cNvCxnSpPr>
            <p:nvPr/>
          </p:nvCxnSpPr>
          <p:spPr>
            <a:xfrm flipH="1" flipV="1">
              <a:off x="7455523" y="5889246"/>
              <a:ext cx="935568" cy="35525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9AE3D049-035D-449A-9F7A-0CED27DC9DA3}"/>
                </a:ext>
              </a:extLst>
            </p:cNvPr>
            <p:cNvCxnSpPr>
              <a:cxnSpLocks/>
            </p:cNvCxnSpPr>
            <p:nvPr/>
          </p:nvCxnSpPr>
          <p:spPr>
            <a:xfrm flipH="1">
              <a:off x="7553716" y="5382725"/>
              <a:ext cx="1084353" cy="4052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ABE4107C-93BD-40D0-8FD4-07F113CC7585}"/>
                </a:ext>
              </a:extLst>
            </p:cNvPr>
            <p:cNvCxnSpPr>
              <a:cxnSpLocks/>
              <a:stCxn id="278" idx="1"/>
            </p:cNvCxnSpPr>
            <p:nvPr/>
          </p:nvCxnSpPr>
          <p:spPr>
            <a:xfrm flipV="1">
              <a:off x="7487191" y="5370528"/>
              <a:ext cx="2030165" cy="49684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75" name="Straight Connector 474">
            <a:extLst>
              <a:ext uri="{FF2B5EF4-FFF2-40B4-BE49-F238E27FC236}">
                <a16:creationId xmlns:a16="http://schemas.microsoft.com/office/drawing/2014/main" id="{B0736442-8A7C-4468-948A-32E50A9D2D27}"/>
              </a:ext>
            </a:extLst>
          </p:cNvPr>
          <p:cNvCxnSpPr>
            <a:cxnSpLocks/>
          </p:cNvCxnSpPr>
          <p:nvPr/>
        </p:nvCxnSpPr>
        <p:spPr>
          <a:xfrm>
            <a:off x="216839" y="2913938"/>
            <a:ext cx="563208" cy="853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05478787"/>
      </p:ext>
    </p:extLst>
  </p:cSld>
  <p:clrMapOvr>
    <a:masterClrMapping/>
  </p:clrMapOvr>
  <mc:AlternateContent xmlns:mc="http://schemas.openxmlformats.org/markup-compatibility/2006" xmlns:p14="http://schemas.microsoft.com/office/powerpoint/2010/main">
    <mc:Choice Requires="p14">
      <p:transition spd="slow" p14:dur="2000" advTm="107772"/>
    </mc:Choice>
    <mc:Fallback xmlns="">
      <p:transition spd="slow" advTm="1077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5" grpId="0" animBg="1"/>
      <p:bldP spid="126" grpId="0" animBg="1"/>
      <p:bldP spid="314" grpId="0" animBg="1"/>
      <p:bldP spid="316" grpId="0" animBg="1"/>
      <p:bldP spid="308" grpId="0" animBg="1"/>
      <p:bldP spid="309" grpId="0" animBg="1"/>
      <p:bldP spid="310" grpId="0" animBg="1"/>
      <p:bldP spid="312" grpId="0" animBg="1"/>
      <p:bldP spid="313" grpId="0" animBg="1"/>
      <p:bldP spid="317" grpId="0" animBg="1"/>
      <p:bldP spid="306" grpId="0" animBg="1"/>
      <p:bldP spid="3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8BC2-EB8B-4A60-A9E3-3BF6E16389A6}"/>
              </a:ext>
            </a:extLst>
          </p:cNvPr>
          <p:cNvSpPr>
            <a:spLocks noGrp="1"/>
          </p:cNvSpPr>
          <p:nvPr>
            <p:ph type="title"/>
          </p:nvPr>
        </p:nvSpPr>
        <p:spPr>
          <a:xfrm>
            <a:off x="746178" y="213297"/>
            <a:ext cx="11026722" cy="970450"/>
          </a:xfrm>
        </p:spPr>
        <p:txBody>
          <a:bodyPr>
            <a:noAutofit/>
          </a:bodyPr>
          <a:lstStyle/>
          <a:p>
            <a:r>
              <a:rPr lang="en-ZA" sz="7200" b="1" dirty="0">
                <a:solidFill>
                  <a:srgbClr val="FFFF00"/>
                </a:solidFill>
                <a:latin typeface="Chiller" panose="04020404031007020602" pitchFamily="82" charset="0"/>
              </a:rPr>
              <a:t>1.1. What is a functional Community?</a:t>
            </a:r>
          </a:p>
        </p:txBody>
      </p:sp>
      <p:sp>
        <p:nvSpPr>
          <p:cNvPr id="3" name="Rectangle 2">
            <a:extLst>
              <a:ext uri="{FF2B5EF4-FFF2-40B4-BE49-F238E27FC236}">
                <a16:creationId xmlns:a16="http://schemas.microsoft.com/office/drawing/2014/main" id="{9583A653-C9DC-471B-91F5-18318858A12F}"/>
              </a:ext>
            </a:extLst>
          </p:cNvPr>
          <p:cNvSpPr/>
          <p:nvPr/>
        </p:nvSpPr>
        <p:spPr>
          <a:xfrm>
            <a:off x="2065848" y="1460521"/>
            <a:ext cx="10800522" cy="5724644"/>
          </a:xfrm>
          <a:prstGeom prst="rect">
            <a:avLst/>
          </a:prstGeom>
        </p:spPr>
        <p:txBody>
          <a:bodyPr wrap="square">
            <a:spAutoFit/>
          </a:bodyPr>
          <a:lstStyle/>
          <a:p>
            <a:pPr marL="342900" lvl="0" indent="-342900">
              <a:buFont typeface="+mj-lt"/>
              <a:buAutoNum type="arabicPeriod"/>
            </a:pPr>
            <a:r>
              <a:rPr lang="en-ZA" sz="2800" b="1" dirty="0">
                <a:latin typeface="Arial" panose="020B0604020202020204" pitchFamily="34" charset="0"/>
                <a:cs typeface="Arial" panose="020B0604020202020204" pitchFamily="34" charset="0"/>
              </a:rPr>
              <a:t>  </a:t>
            </a:r>
            <a:r>
              <a:rPr lang="en-ZA" sz="4800" b="1" dirty="0">
                <a:latin typeface="Chiller "/>
                <a:cs typeface="Arial" panose="020B0604020202020204" pitchFamily="34" charset="0"/>
              </a:rPr>
              <a:t>Definition of Community</a:t>
            </a:r>
          </a:p>
          <a:p>
            <a:pPr marL="342900" lvl="0" indent="-342900">
              <a:buFont typeface="+mj-lt"/>
              <a:buAutoNum type="arabicPeriod"/>
            </a:pPr>
            <a:r>
              <a:rPr lang="en-ZA" sz="4800" b="1" dirty="0">
                <a:latin typeface="Chiller "/>
                <a:cs typeface="Arial" panose="020B0604020202020204" pitchFamily="34" charset="0"/>
              </a:rPr>
              <a:t> Common Unity</a:t>
            </a:r>
          </a:p>
          <a:p>
            <a:pPr marL="342900" lvl="0" indent="-342900">
              <a:buFont typeface="+mj-lt"/>
              <a:buAutoNum type="arabicPeriod"/>
            </a:pPr>
            <a:r>
              <a:rPr lang="en-ZA" sz="4800" b="1" dirty="0">
                <a:latin typeface="Chiller "/>
                <a:cs typeface="Arial" panose="020B0604020202020204" pitchFamily="34" charset="0"/>
              </a:rPr>
              <a:t>  A functional  or dysfunctional ‘community’</a:t>
            </a:r>
          </a:p>
          <a:p>
            <a:pPr marL="342900" lvl="0" indent="-342900">
              <a:buFont typeface="+mj-lt"/>
              <a:buAutoNum type="arabicPeriod"/>
            </a:pPr>
            <a:r>
              <a:rPr lang="en-ZA" sz="4800" b="1" dirty="0">
                <a:latin typeface="Chiller "/>
                <a:cs typeface="Arial" panose="020B0604020202020204" pitchFamily="34" charset="0"/>
              </a:rPr>
              <a:t> Our role as Community Workers</a:t>
            </a:r>
          </a:p>
          <a:p>
            <a:pPr marL="342900" lvl="0" indent="-342900">
              <a:buFont typeface="+mj-lt"/>
              <a:buAutoNum type="arabicPeriod"/>
            </a:pPr>
            <a:r>
              <a:rPr lang="en-ZA" sz="4800" b="1" dirty="0">
                <a:latin typeface="Chiller "/>
                <a:cs typeface="Arial" panose="020B0604020202020204" pitchFamily="34" charset="0"/>
              </a:rPr>
              <a:t> Social networks and social capital</a:t>
            </a:r>
          </a:p>
          <a:p>
            <a:pPr marL="342900" lvl="0" indent="-342900">
              <a:lnSpc>
                <a:spcPct val="150000"/>
              </a:lnSpc>
              <a:buFont typeface="+mj-lt"/>
              <a:buAutoNum type="arabicPeriod"/>
            </a:pPr>
            <a:r>
              <a:rPr lang="en-ZA" sz="4800" b="1" dirty="0">
                <a:latin typeface="Chiller "/>
                <a:cs typeface="Arial" panose="020B0604020202020204" pitchFamily="34" charset="0"/>
              </a:rPr>
              <a:t> What is a Community Health Club</a:t>
            </a:r>
          </a:p>
          <a:p>
            <a:pPr marL="342900" lvl="0" indent="-342900">
              <a:buFont typeface="+mj-lt"/>
              <a:buAutoNum type="arabicPeriod"/>
            </a:pPr>
            <a:endParaRPr lang="en-ZA" sz="5400" dirty="0">
              <a:effectLst/>
              <a:latin typeface="Chiller" panose="04020404031007020602" pitchFamily="82" charset="0"/>
            </a:endParaRPr>
          </a:p>
        </p:txBody>
      </p:sp>
    </p:spTree>
    <p:custDataLst>
      <p:tags r:id="rId1"/>
    </p:custDataLst>
    <p:extLst>
      <p:ext uri="{BB962C8B-B14F-4D97-AF65-F5344CB8AC3E}">
        <p14:creationId xmlns:p14="http://schemas.microsoft.com/office/powerpoint/2010/main" val="4057492400"/>
      </p:ext>
    </p:extLst>
  </p:cSld>
  <p:clrMapOvr>
    <a:masterClrMapping/>
  </p:clrMapOvr>
  <mc:AlternateContent xmlns:mc="http://schemas.openxmlformats.org/markup-compatibility/2006" xmlns:p14="http://schemas.microsoft.com/office/powerpoint/2010/main">
    <mc:Choice Requires="p14">
      <p:transition spd="slow" p14:dur="2000" advTm="19806"/>
    </mc:Choice>
    <mc:Fallback xmlns="">
      <p:transition spd="slow" advTm="198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FFE90-BE65-4523-A5D5-95F4A19E68E5}"/>
              </a:ext>
            </a:extLst>
          </p:cNvPr>
          <p:cNvSpPr txBox="1"/>
          <p:nvPr/>
        </p:nvSpPr>
        <p:spPr>
          <a:xfrm>
            <a:off x="1138237" y="-28575"/>
            <a:ext cx="10144125" cy="6996211"/>
          </a:xfrm>
          <a:prstGeom prst="rect">
            <a:avLst/>
          </a:prstGeom>
          <a:solidFill>
            <a:schemeClr val="tx1"/>
          </a:solidFill>
        </p:spPr>
        <p:txBody>
          <a:bodyPr wrap="square">
            <a:spAutoFit/>
          </a:bodyPr>
          <a:lstStyle/>
          <a:p>
            <a:pPr algn="ctr"/>
            <a:endParaRPr lang="en-GB"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ZA"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Video: </a:t>
            </a:r>
          </a:p>
          <a:p>
            <a:pPr algn="ctr"/>
            <a:r>
              <a:rPr lang="en-ZA"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Community Health Clubs creating Common Unity     </a:t>
            </a:r>
          </a:p>
          <a:p>
            <a:pPr algn="ctr"/>
            <a:r>
              <a:rPr lang="en-GB" sz="2800" b="1" u="none" strike="noStrike" dirty="0">
                <a:solidFill>
                  <a:srgbClr val="4B22CE"/>
                </a:solidFill>
                <a:effectLst/>
                <a:latin typeface="Helvetica"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https://vimeo.com/462614695</a:t>
            </a:r>
            <a:endParaRPr lang="en-GB" sz="2800" b="1" u="none" strike="noStrike" dirty="0">
              <a:solidFill>
                <a:srgbClr val="4B22CE"/>
              </a:solidFill>
              <a:effectLst/>
              <a:latin typeface="Helvetica" panose="020B0604020202020204" pitchFamily="34" charset="0"/>
              <a:ea typeface="Calibri" panose="020F0502020204030204" pitchFamily="34" charset="0"/>
              <a:cs typeface="Times New Roman" panose="02020603050405020304" pitchFamily="18" charset="0"/>
            </a:endParaRPr>
          </a:p>
          <a:p>
            <a:pPr algn="ctr"/>
            <a:endParaRPr lang="en-GB" sz="2800" b="1" dirty="0">
              <a:solidFill>
                <a:srgbClr val="4B22CE"/>
              </a:solidFill>
              <a:latin typeface="Helvetica" panose="020B0604020202020204" pitchFamily="34" charset="0"/>
              <a:ea typeface="Calibri" panose="020F0502020204030204" pitchFamily="34" charset="0"/>
              <a:cs typeface="Times New Roman" panose="02020603050405020304" pitchFamily="18" charset="0"/>
            </a:endParaRPr>
          </a:p>
          <a:p>
            <a:pPr algn="ctr"/>
            <a:r>
              <a:rPr lang="en-GB" sz="2800" b="1" u="none" strike="noStrike"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TED TALK by Jason Rosenfeld</a:t>
            </a:r>
            <a:endParaRPr lang="en-ZA" sz="2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ctr"/>
            <a:r>
              <a:rPr lang="en-ZA"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ZA" sz="2800" b="1" u="sng" dirty="0">
                <a:solidFill>
                  <a:srgbClr val="4B22CE"/>
                </a:solidFill>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https://www.youtube.com/watch?v=ug3D0B4gcjs</a:t>
            </a:r>
            <a:endParaRPr lang="en-GB" sz="2800" b="1" dirty="0">
              <a:solidFill>
                <a:srgbClr val="4B22CE"/>
              </a:solidFill>
              <a:latin typeface="Times New Roman" panose="02020603050405020304" pitchFamily="18" charset="0"/>
              <a:ea typeface="Times New Roman" panose="02020603050405020304" pitchFamily="18" charset="0"/>
            </a:endParaRPr>
          </a:p>
          <a:p>
            <a:pPr algn="ctr"/>
            <a:r>
              <a:rPr lang="en-ZA"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800" b="1" dirty="0">
              <a:latin typeface="Times New Roman" panose="02020603050405020304" pitchFamily="18" charset="0"/>
              <a:ea typeface="Times New Roman" panose="02020603050405020304" pitchFamily="18" charset="0"/>
            </a:endParaRPr>
          </a:p>
          <a:p>
            <a:pPr algn="ctr"/>
            <a:r>
              <a:rPr lang="en-ZA"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Case study  is:   Haiti                              </a:t>
            </a:r>
            <a:r>
              <a:rPr lang="en-ZA" sz="2800" b="1" u="sng" dirty="0">
                <a:solidFill>
                  <a:srgbClr val="4B22CE"/>
                </a:solidFill>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https://www.africaahead.org/countries/haiti/</a:t>
            </a:r>
            <a:endParaRPr lang="en-GB" sz="2800" b="1" dirty="0">
              <a:solidFill>
                <a:srgbClr val="4B22CE"/>
              </a:solidFill>
              <a:latin typeface="Times New Roman" panose="02020603050405020304" pitchFamily="18" charset="0"/>
              <a:ea typeface="Times New Roman" panose="02020603050405020304" pitchFamily="18" charset="0"/>
            </a:endParaRPr>
          </a:p>
          <a:p>
            <a:pPr algn="ctr"/>
            <a:r>
              <a:rPr lang="en-ZA" sz="2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ZA" sz="2800" b="1" dirty="0">
                <a:latin typeface="Calibri" panose="020F0502020204030204" pitchFamily="34" charset="0"/>
                <a:ea typeface="Times New Roman" panose="02020603050405020304" pitchFamily="18" charset="0"/>
                <a:cs typeface="Times New Roman" panose="02020603050405020304" pitchFamily="18" charset="0"/>
              </a:rPr>
              <a:t>Dominican Republic </a:t>
            </a:r>
            <a:endParaRPr lang="en-GB" sz="2800" b="1" dirty="0">
              <a:latin typeface="Times New Roman" panose="02020603050405020304" pitchFamily="18" charset="0"/>
              <a:ea typeface="Times New Roman" panose="02020603050405020304" pitchFamily="18" charset="0"/>
            </a:endParaRPr>
          </a:p>
          <a:p>
            <a:pPr algn="ctr"/>
            <a:r>
              <a:rPr lang="en-ZA" sz="28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article:</a:t>
            </a:r>
            <a:endParaRPr lang="en-GB" sz="2800" b="1" dirty="0">
              <a:latin typeface="Times New Roman" panose="02020603050405020304" pitchFamily="18" charset="0"/>
              <a:ea typeface="Times New Roman" panose="02020603050405020304" pitchFamily="18" charset="0"/>
            </a:endParaRPr>
          </a:p>
          <a:p>
            <a:pPr algn="ctr"/>
            <a:r>
              <a:rPr lang="en-GB" sz="28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‘Social capital and community health clubs in Haiti’ </a:t>
            </a:r>
          </a:p>
          <a:p>
            <a:pPr algn="ctr"/>
            <a:r>
              <a:rPr lang="en-ZA" sz="2800" b="1" u="sng" dirty="0">
                <a:solidFill>
                  <a:srgbClr val="4B22CE"/>
                </a:solidFill>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https://www.africaahead.org/wp-content/uploads/2020/09/2010.-Common-Unity-in-CHCs.pdf</a:t>
            </a:r>
            <a:endParaRPr lang="en-GB" sz="2800" b="1" dirty="0">
              <a:solidFill>
                <a:srgbClr val="4B22CE"/>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i="1" dirty="0">
                <a:solidFill>
                  <a:srgbClr val="0000F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latin typeface="Calibri" panose="020F0502020204030204" pitchFamily="34" charset="0"/>
                <a:ea typeface="Times New Roman" panose="02020603050405020304" pitchFamily="18" charset="0"/>
                <a:cs typeface="Calibri" panose="020F0502020204030204" pitchFamily="34" charset="0"/>
              </a:rPr>
              <a:t>rder</a:t>
            </a:r>
            <a:r>
              <a:rPr lang="en-GB" sz="2800" b="1" dirty="0">
                <a:latin typeface="Calibri" panose="020F0502020204030204" pitchFamily="34" charset="0"/>
                <a:ea typeface="Times New Roman" panose="02020603050405020304" pitchFamily="18" charset="0"/>
                <a:cs typeface="Calibri" panose="020F0502020204030204" pitchFamily="34" charset="0"/>
              </a:rPr>
              <a:t> </a:t>
            </a:r>
            <a:r>
              <a:rPr lang="en-GB" sz="2000" b="1" dirty="0">
                <a:latin typeface="Calibri" panose="020F0502020204030204" pitchFamily="34" charset="0"/>
                <a:ea typeface="Times New Roman" panose="02020603050405020304" pitchFamily="18" charset="0"/>
                <a:cs typeface="Calibri" panose="020F0502020204030204" pitchFamily="34" charset="0"/>
              </a:rPr>
              <a:t>No. 13</a:t>
            </a:r>
            <a:r>
              <a:rPr lang="en-GB" sz="2000" dirty="0">
                <a:effectLst/>
                <a:latin typeface="Calibri" panose="020F0502020204030204" pitchFamily="34" charset="0"/>
                <a:ea typeface="Times New Roman" panose="02020603050405020304" pitchFamily="18" charset="0"/>
                <a:cs typeface="Calibri" panose="020F0502020204030204" pitchFamily="34" charset="0"/>
              </a:rPr>
              <a:t>le from ProQuest Dissertations &amp; Theses Global. (2296700336).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74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90AE-2B00-45D6-BF43-FEBC4F34ED34}"/>
              </a:ext>
            </a:extLst>
          </p:cNvPr>
          <p:cNvSpPr>
            <a:spLocks noGrp="1"/>
          </p:cNvSpPr>
          <p:nvPr>
            <p:ph type="title"/>
          </p:nvPr>
        </p:nvSpPr>
        <p:spPr>
          <a:xfrm>
            <a:off x="-258421" y="250376"/>
            <a:ext cx="10353762" cy="970450"/>
          </a:xfrm>
        </p:spPr>
        <p:txBody>
          <a:bodyPr>
            <a:normAutofit fontScale="90000"/>
          </a:bodyPr>
          <a:lstStyle/>
          <a:p>
            <a:r>
              <a:rPr lang="en-ZA" dirty="0">
                <a:latin typeface="Chiller" panose="04020404031007020602" pitchFamily="82" charset="0"/>
              </a:rPr>
              <a:t> </a:t>
            </a:r>
            <a:r>
              <a:rPr lang="en-ZA" sz="8000" b="1" dirty="0">
                <a:solidFill>
                  <a:srgbClr val="FFFF00"/>
                </a:solidFill>
                <a:latin typeface="Chiller" panose="04020404031007020602" pitchFamily="82" charset="0"/>
              </a:rPr>
              <a:t>1.2. Definition of a ‘community’ </a:t>
            </a:r>
            <a:endParaRPr lang="en-ZA" sz="8000" b="1" dirty="0">
              <a:solidFill>
                <a:srgbClr val="FFFF00"/>
              </a:solidFill>
            </a:endParaRPr>
          </a:p>
        </p:txBody>
      </p:sp>
      <p:sp>
        <p:nvSpPr>
          <p:cNvPr id="3" name="Rectangle 2">
            <a:extLst>
              <a:ext uri="{FF2B5EF4-FFF2-40B4-BE49-F238E27FC236}">
                <a16:creationId xmlns:a16="http://schemas.microsoft.com/office/drawing/2014/main" id="{109DE73D-782A-4B65-85D9-2C5005BF47E1}"/>
              </a:ext>
            </a:extLst>
          </p:cNvPr>
          <p:cNvSpPr/>
          <p:nvPr/>
        </p:nvSpPr>
        <p:spPr>
          <a:xfrm>
            <a:off x="318052" y="1618059"/>
            <a:ext cx="11555896" cy="4431983"/>
          </a:xfrm>
          <a:prstGeom prst="rect">
            <a:avLst/>
          </a:prstGeom>
        </p:spPr>
        <p:txBody>
          <a:bodyPr wrap="square">
            <a:spAutoFit/>
          </a:bodyPr>
          <a:lstStyle/>
          <a:p>
            <a:pPr marL="742950" lvl="0" indent="-742950">
              <a:lnSpc>
                <a:spcPct val="150000"/>
              </a:lnSpc>
              <a:spcAft>
                <a:spcPts val="0"/>
              </a:spcAft>
              <a:buFont typeface="+mj-lt"/>
              <a:buAutoNum type="alphaUcPeriod"/>
            </a:pPr>
            <a:r>
              <a:rPr lang="en-US" sz="4800" b="1" dirty="0">
                <a:latin typeface="Chiller "/>
                <a:ea typeface="Calibri" panose="020F0502020204030204" pitchFamily="34" charset="0"/>
                <a:cs typeface="Arial" panose="020B0604020202020204" pitchFamily="34" charset="0"/>
              </a:rPr>
              <a:t>the common  people i.e. the beneficiaries of a project </a:t>
            </a:r>
            <a:endParaRPr lang="en-ZA" sz="4800" b="1" dirty="0">
              <a:latin typeface="Chiller "/>
              <a:ea typeface="Calibri" panose="020F0502020204030204" pitchFamily="34" charset="0"/>
              <a:cs typeface="Arial" panose="020B0604020202020204" pitchFamily="34" charset="0"/>
            </a:endParaRPr>
          </a:p>
          <a:p>
            <a:pPr marL="742950" lvl="0" indent="-742950">
              <a:lnSpc>
                <a:spcPct val="150000"/>
              </a:lnSpc>
              <a:spcAft>
                <a:spcPts val="0"/>
              </a:spcAft>
              <a:buFont typeface="+mj-lt"/>
              <a:buAutoNum type="alphaUcPeriod"/>
            </a:pPr>
            <a:r>
              <a:rPr lang="en-US" sz="4800" b="1" dirty="0">
                <a:latin typeface="Chiller "/>
                <a:ea typeface="Calibri" panose="020F0502020204030204" pitchFamily="34" charset="0"/>
                <a:cs typeface="Arial" panose="020B0604020202020204" pitchFamily="34" charset="0"/>
              </a:rPr>
              <a:t>a group of people in the same neighborhood </a:t>
            </a:r>
          </a:p>
          <a:p>
            <a:pPr marL="742950" lvl="0" indent="-742950">
              <a:lnSpc>
                <a:spcPct val="150000"/>
              </a:lnSpc>
              <a:spcAft>
                <a:spcPts val="0"/>
              </a:spcAft>
              <a:buFont typeface="+mj-lt"/>
              <a:buAutoNum type="alphaUcPeriod"/>
            </a:pPr>
            <a:r>
              <a:rPr lang="en-US" sz="4800" b="1" dirty="0">
                <a:latin typeface="Chiller "/>
                <a:ea typeface="Calibri" panose="020F0502020204030204" pitchFamily="34" charset="0"/>
                <a:cs typeface="Arial" panose="020B0604020202020204" pitchFamily="34" charset="0"/>
              </a:rPr>
              <a:t>a group of people who are well connected and interact</a:t>
            </a:r>
            <a:endParaRPr lang="en-ZA" sz="4800" b="1" dirty="0">
              <a:latin typeface="Chiller "/>
              <a:ea typeface="Calibri" panose="020F0502020204030204" pitchFamily="34" charset="0"/>
              <a:cs typeface="Arial" panose="020B0604020202020204" pitchFamily="34" charset="0"/>
            </a:endParaRPr>
          </a:p>
          <a:p>
            <a:pPr marL="742950" lvl="0" indent="-742950">
              <a:lnSpc>
                <a:spcPct val="150000"/>
              </a:lnSpc>
              <a:spcAft>
                <a:spcPts val="0"/>
              </a:spcAft>
              <a:buFont typeface="+mj-lt"/>
              <a:buAutoNum type="alphaUcPeriod"/>
            </a:pPr>
            <a:r>
              <a:rPr lang="en-US" sz="4800" b="1" dirty="0">
                <a:latin typeface="Chiller "/>
                <a:ea typeface="Calibri" panose="020F0502020204030204" pitchFamily="34" charset="0"/>
                <a:cs typeface="Arial" panose="020B0604020202020204" pitchFamily="34" charset="0"/>
              </a:rPr>
              <a:t>a real Community group who manage their own challenges </a:t>
            </a:r>
            <a:endParaRPr lang="en-ZA" sz="4800" b="1" dirty="0">
              <a:latin typeface="Chiller "/>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04883781"/>
      </p:ext>
    </p:extLst>
  </p:cSld>
  <p:clrMapOvr>
    <a:masterClrMapping/>
  </p:clrMapOvr>
  <mc:AlternateContent xmlns:mc="http://schemas.openxmlformats.org/markup-compatibility/2006" xmlns:p14="http://schemas.microsoft.com/office/powerpoint/2010/main">
    <mc:Choice Requires="p14">
      <p:transition spd="slow" p14:dur="2000" advTm="98607"/>
    </mc:Choice>
    <mc:Fallback xmlns="">
      <p:transition spd="slow" advTm="98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90AE-2B00-45D6-BF43-FEBC4F34ED34}"/>
              </a:ext>
            </a:extLst>
          </p:cNvPr>
          <p:cNvSpPr>
            <a:spLocks noGrp="1"/>
          </p:cNvSpPr>
          <p:nvPr>
            <p:ph type="title"/>
          </p:nvPr>
        </p:nvSpPr>
        <p:spPr>
          <a:xfrm>
            <a:off x="442741" y="415637"/>
            <a:ext cx="10353762" cy="970450"/>
          </a:xfrm>
        </p:spPr>
        <p:txBody>
          <a:bodyPr>
            <a:normAutofit fontScale="90000"/>
          </a:bodyPr>
          <a:lstStyle/>
          <a:p>
            <a:pPr algn="l"/>
            <a:r>
              <a:rPr lang="en-ZA" dirty="0">
                <a:latin typeface="Chiller" panose="04020404031007020602" pitchFamily="82" charset="0"/>
              </a:rPr>
              <a:t> </a:t>
            </a:r>
            <a:r>
              <a:rPr lang="en-ZA" sz="8000" b="1" dirty="0">
                <a:solidFill>
                  <a:srgbClr val="FFFF00"/>
                </a:solidFill>
                <a:latin typeface="Chiller" panose="04020404031007020602" pitchFamily="82" charset="0"/>
              </a:rPr>
              <a:t>1.3. Degree of Common Unity</a:t>
            </a:r>
            <a:endParaRPr lang="en-ZA" sz="8000" b="1" dirty="0">
              <a:solidFill>
                <a:srgbClr val="FFFF00"/>
              </a:solidFill>
            </a:endParaRPr>
          </a:p>
        </p:txBody>
      </p:sp>
      <p:sp>
        <p:nvSpPr>
          <p:cNvPr id="4" name="Rectangle 3">
            <a:extLst>
              <a:ext uri="{FF2B5EF4-FFF2-40B4-BE49-F238E27FC236}">
                <a16:creationId xmlns:a16="http://schemas.microsoft.com/office/drawing/2014/main" id="{21B85943-163E-4E66-849C-AF2ED4C48CB6}"/>
              </a:ext>
            </a:extLst>
          </p:cNvPr>
          <p:cNvSpPr/>
          <p:nvPr/>
        </p:nvSpPr>
        <p:spPr>
          <a:xfrm>
            <a:off x="808384" y="2551648"/>
            <a:ext cx="6135342" cy="3785652"/>
          </a:xfrm>
          <a:prstGeom prst="rect">
            <a:avLst/>
          </a:prstGeom>
        </p:spPr>
        <p:txBody>
          <a:bodyPr wrap="square">
            <a:spAutoFit/>
          </a:bodyPr>
          <a:lstStyle/>
          <a:p>
            <a:r>
              <a:rPr lang="en-US" sz="4800" dirty="0">
                <a:latin typeface="Chiller" panose="04020404031007020602" pitchFamily="82" charset="0"/>
                <a:ea typeface="Calibri" panose="020F0502020204030204" pitchFamily="34" charset="0"/>
                <a:cs typeface="Times New Roman" panose="02020603050405020304" pitchFamily="18" charset="0"/>
              </a:rPr>
              <a:t>1. Urban and Rural </a:t>
            </a:r>
          </a:p>
          <a:p>
            <a:r>
              <a:rPr lang="en-US" sz="4800" dirty="0">
                <a:latin typeface="Chiller" panose="04020404031007020602" pitchFamily="82" charset="0"/>
                <a:ea typeface="Calibri" panose="020F0502020204030204" pitchFamily="34" charset="0"/>
                <a:cs typeface="Times New Roman" panose="02020603050405020304" pitchFamily="18" charset="0"/>
              </a:rPr>
              <a:t>2. Rich and poor neighborhoods</a:t>
            </a:r>
          </a:p>
          <a:p>
            <a:r>
              <a:rPr lang="en-US" sz="4800" dirty="0">
                <a:latin typeface="Chiller" panose="04020404031007020602" pitchFamily="82" charset="0"/>
                <a:ea typeface="Calibri" panose="020F0502020204030204" pitchFamily="34" charset="0"/>
                <a:cs typeface="Times New Roman" panose="02020603050405020304" pitchFamily="18" charset="0"/>
              </a:rPr>
              <a:t>3. Traditional and Modern</a:t>
            </a:r>
          </a:p>
          <a:p>
            <a:endParaRPr lang="en-US" sz="4800" dirty="0">
              <a:latin typeface="Chiller" panose="04020404031007020602" pitchFamily="82" charset="0"/>
              <a:ea typeface="Calibri" panose="020F0502020204030204" pitchFamily="34" charset="0"/>
              <a:cs typeface="Times New Roman" panose="02020603050405020304" pitchFamily="18" charset="0"/>
            </a:endParaRPr>
          </a:p>
          <a:p>
            <a:endParaRPr lang="en-ZA" sz="4800" dirty="0">
              <a:latin typeface="Chiller" panose="04020404031007020602" pitchFamily="82" charset="0"/>
            </a:endParaRPr>
          </a:p>
        </p:txBody>
      </p:sp>
      <p:sp>
        <p:nvSpPr>
          <p:cNvPr id="5" name="TextBox 4">
            <a:extLst>
              <a:ext uri="{FF2B5EF4-FFF2-40B4-BE49-F238E27FC236}">
                <a16:creationId xmlns:a16="http://schemas.microsoft.com/office/drawing/2014/main" id="{DD029B50-EF0A-4E1C-9D6D-F34CABA47659}"/>
              </a:ext>
            </a:extLst>
          </p:cNvPr>
          <p:cNvSpPr txBox="1"/>
          <p:nvPr/>
        </p:nvSpPr>
        <p:spPr>
          <a:xfrm>
            <a:off x="808382" y="1634836"/>
            <a:ext cx="3702657" cy="830997"/>
          </a:xfrm>
          <a:prstGeom prst="rect">
            <a:avLst/>
          </a:prstGeom>
          <a:noFill/>
        </p:spPr>
        <p:txBody>
          <a:bodyPr wrap="square" rtlCol="0">
            <a:spAutoFit/>
          </a:bodyPr>
          <a:lstStyle/>
          <a:p>
            <a:r>
              <a:rPr lang="en-ZA" sz="4800" dirty="0">
                <a:solidFill>
                  <a:srgbClr val="FFFF00"/>
                </a:solidFill>
                <a:latin typeface="Chiller" panose="04020404031007020602" pitchFamily="82" charset="0"/>
              </a:rPr>
              <a:t>Variation between  </a:t>
            </a:r>
            <a:endParaRPr lang="en-ZA" dirty="0"/>
          </a:p>
        </p:txBody>
      </p:sp>
      <p:sp>
        <p:nvSpPr>
          <p:cNvPr id="6" name="TextBox 5">
            <a:extLst>
              <a:ext uri="{FF2B5EF4-FFF2-40B4-BE49-F238E27FC236}">
                <a16:creationId xmlns:a16="http://schemas.microsoft.com/office/drawing/2014/main" id="{87A20C33-44A1-446C-B6A4-084906A00702}"/>
              </a:ext>
            </a:extLst>
          </p:cNvPr>
          <p:cNvSpPr txBox="1"/>
          <p:nvPr/>
        </p:nvSpPr>
        <p:spPr>
          <a:xfrm>
            <a:off x="8272513" y="4428025"/>
            <a:ext cx="2843163" cy="1754326"/>
          </a:xfrm>
          <a:prstGeom prst="rect">
            <a:avLst/>
          </a:prstGeom>
          <a:noFill/>
        </p:spPr>
        <p:txBody>
          <a:bodyPr wrap="square">
            <a:spAutoFit/>
          </a:bodyPr>
          <a:lstStyle/>
          <a:p>
            <a:r>
              <a:rPr lang="en-US" sz="5400" dirty="0">
                <a:latin typeface="Chiller" panose="04020404031007020602" pitchFamily="82" charset="0"/>
                <a:ea typeface="Calibri" panose="020F0502020204030204" pitchFamily="34" charset="0"/>
                <a:cs typeface="Times New Roman" panose="02020603050405020304" pitchFamily="18" charset="0"/>
              </a:rPr>
              <a:t>Means to </a:t>
            </a:r>
            <a:r>
              <a:rPr lang="en-US" sz="5400" dirty="0" err="1">
                <a:latin typeface="Chiller" panose="04020404031007020602" pitchFamily="82" charset="0"/>
                <a:ea typeface="Calibri" panose="020F0502020204030204" pitchFamily="34" charset="0"/>
                <a:cs typeface="Times New Roman" panose="02020603050405020304" pitchFamily="18" charset="0"/>
              </a:rPr>
              <a:t>Organise</a:t>
            </a:r>
            <a:r>
              <a:rPr lang="en-US" sz="5400" dirty="0">
                <a:latin typeface="Chiller" panose="04020404031007020602" pitchFamily="82" charset="0"/>
                <a:ea typeface="Calibri" panose="020F0502020204030204" pitchFamily="34" charset="0"/>
                <a:cs typeface="Times New Roman" panose="02020603050405020304" pitchFamily="18" charset="0"/>
              </a:rPr>
              <a:t> </a:t>
            </a:r>
            <a:endParaRPr lang="en-GB" sz="5400" dirty="0"/>
          </a:p>
        </p:txBody>
      </p:sp>
      <p:sp>
        <p:nvSpPr>
          <p:cNvPr id="8" name="TextBox 7">
            <a:extLst>
              <a:ext uri="{FF2B5EF4-FFF2-40B4-BE49-F238E27FC236}">
                <a16:creationId xmlns:a16="http://schemas.microsoft.com/office/drawing/2014/main" id="{7544408E-D13F-4651-8711-494B7624E158}"/>
              </a:ext>
            </a:extLst>
          </p:cNvPr>
          <p:cNvSpPr txBox="1"/>
          <p:nvPr/>
        </p:nvSpPr>
        <p:spPr>
          <a:xfrm>
            <a:off x="8433198" y="1552812"/>
            <a:ext cx="2682478" cy="1754326"/>
          </a:xfrm>
          <a:prstGeom prst="rect">
            <a:avLst/>
          </a:prstGeom>
          <a:noFill/>
        </p:spPr>
        <p:txBody>
          <a:bodyPr wrap="square">
            <a:spAutoFit/>
          </a:bodyPr>
          <a:lstStyle/>
          <a:p>
            <a:r>
              <a:rPr lang="en-US" sz="5400" dirty="0">
                <a:latin typeface="Chiller" panose="04020404031007020602" pitchFamily="82" charset="0"/>
                <a:ea typeface="Calibri" panose="020F0502020204030204" pitchFamily="34" charset="0"/>
                <a:cs typeface="Times New Roman" panose="02020603050405020304" pitchFamily="18" charset="0"/>
              </a:rPr>
              <a:t>Means  of production</a:t>
            </a:r>
          </a:p>
        </p:txBody>
      </p:sp>
    </p:spTree>
    <p:custDataLst>
      <p:tags r:id="rId1"/>
    </p:custDataLst>
    <p:extLst>
      <p:ext uri="{BB962C8B-B14F-4D97-AF65-F5344CB8AC3E}">
        <p14:creationId xmlns:p14="http://schemas.microsoft.com/office/powerpoint/2010/main" val="1095584595"/>
      </p:ext>
    </p:extLst>
  </p:cSld>
  <p:clrMapOvr>
    <a:masterClrMapping/>
  </p:clrMapOvr>
  <mc:AlternateContent xmlns:mc="http://schemas.openxmlformats.org/markup-compatibility/2006" xmlns:p14="http://schemas.microsoft.com/office/powerpoint/2010/main">
    <mc:Choice Requires="p14">
      <p:transition spd="slow" p14:dur="2000" advTm="100039"/>
    </mc:Choice>
    <mc:Fallback xmlns="">
      <p:transition spd="slow" advTm="1000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E75E-A216-400F-9B51-0A6CC14F146B}"/>
              </a:ext>
            </a:extLst>
          </p:cNvPr>
          <p:cNvSpPr>
            <a:spLocks noGrp="1"/>
          </p:cNvSpPr>
          <p:nvPr>
            <p:ph type="title"/>
          </p:nvPr>
        </p:nvSpPr>
        <p:spPr>
          <a:xfrm>
            <a:off x="1269855" y="830578"/>
            <a:ext cx="10303020" cy="970450"/>
          </a:xfrm>
        </p:spPr>
        <p:txBody>
          <a:bodyPr>
            <a:noAutofit/>
          </a:bodyPr>
          <a:lstStyle/>
          <a:p>
            <a:pPr algn="l"/>
            <a:r>
              <a:rPr lang="en-ZA" sz="7200" b="1" dirty="0">
                <a:solidFill>
                  <a:srgbClr val="FFFF00"/>
                </a:solidFill>
                <a:latin typeface="Chiller" panose="04020404031007020602" pitchFamily="82" charset="0"/>
              </a:rPr>
              <a:t>1.4. What do we mean by a   					Functional / Healthy Community?</a:t>
            </a:r>
          </a:p>
        </p:txBody>
      </p:sp>
      <p:sp>
        <p:nvSpPr>
          <p:cNvPr id="3" name="TextBox 2">
            <a:extLst>
              <a:ext uri="{FF2B5EF4-FFF2-40B4-BE49-F238E27FC236}">
                <a16:creationId xmlns:a16="http://schemas.microsoft.com/office/drawing/2014/main" id="{44C81B3C-6060-46BC-9019-D814E93CF901}"/>
              </a:ext>
            </a:extLst>
          </p:cNvPr>
          <p:cNvSpPr txBox="1"/>
          <p:nvPr/>
        </p:nvSpPr>
        <p:spPr>
          <a:xfrm>
            <a:off x="784079" y="2557642"/>
            <a:ext cx="11028219" cy="4216539"/>
          </a:xfrm>
          <a:prstGeom prst="rect">
            <a:avLst/>
          </a:prstGeom>
          <a:noFill/>
        </p:spPr>
        <p:txBody>
          <a:bodyPr wrap="square" rtlCol="0">
            <a:spAutoFit/>
          </a:bodyPr>
          <a:lstStyle/>
          <a:p>
            <a:r>
              <a:rPr lang="en-ZA" sz="4400" dirty="0">
                <a:latin typeface="Chiller" panose="04020404031007020602" pitchFamily="82" charset="0"/>
              </a:rPr>
              <a:t> </a:t>
            </a:r>
          </a:p>
          <a:p>
            <a:r>
              <a:rPr lang="en-ZA" sz="4800" dirty="0">
                <a:latin typeface="Chiller" panose="04020404031007020602" pitchFamily="82" charset="0"/>
              </a:rPr>
              <a:t>1)  Good leaders </a:t>
            </a:r>
            <a:r>
              <a:rPr lang="en-ZA" sz="4800" dirty="0">
                <a:solidFill>
                  <a:srgbClr val="FFFF00"/>
                </a:solidFill>
                <a:latin typeface="Chiller" panose="04020404031007020602" pitchFamily="82" charset="0"/>
              </a:rPr>
              <a:t>able to take care </a:t>
            </a:r>
            <a:r>
              <a:rPr lang="en-ZA" sz="4800" dirty="0">
                <a:latin typeface="Chiller" panose="04020404031007020602" pitchFamily="82" charset="0"/>
              </a:rPr>
              <a:t>of all members</a:t>
            </a:r>
          </a:p>
          <a:p>
            <a:r>
              <a:rPr lang="en-ZA" sz="4400" dirty="0">
                <a:latin typeface="Chiller" panose="04020404031007020602" pitchFamily="82" charset="0"/>
              </a:rPr>
              <a:t> </a:t>
            </a:r>
          </a:p>
          <a:p>
            <a:r>
              <a:rPr lang="en-ZA" sz="4800" dirty="0">
                <a:latin typeface="Chiller" panose="04020404031007020602" pitchFamily="82" charset="0"/>
              </a:rPr>
              <a:t>2) </a:t>
            </a:r>
            <a:r>
              <a:rPr lang="en-ZA" sz="4800" dirty="0">
                <a:solidFill>
                  <a:srgbClr val="FFFF00"/>
                </a:solidFill>
                <a:latin typeface="Chiller" panose="04020404031007020602" pitchFamily="82" charset="0"/>
              </a:rPr>
              <a:t>Can organise </a:t>
            </a:r>
            <a:r>
              <a:rPr lang="en-ZA" sz="4800" dirty="0">
                <a:latin typeface="Chiller" panose="04020404031007020602" pitchFamily="82" charset="0"/>
              </a:rPr>
              <a:t>itself to deal with local challenges</a:t>
            </a:r>
          </a:p>
          <a:p>
            <a:r>
              <a:rPr lang="en-ZA" sz="4800" dirty="0">
                <a:latin typeface="Chiller" panose="04020404031007020602" pitchFamily="82" charset="0"/>
              </a:rPr>
              <a:t>						</a:t>
            </a:r>
            <a:r>
              <a:rPr lang="en-ZA" sz="4800" dirty="0">
                <a:solidFill>
                  <a:srgbClr val="FFFF00"/>
                </a:solidFill>
                <a:latin typeface="Chiller" panose="04020404031007020602" pitchFamily="82" charset="0"/>
              </a:rPr>
              <a:t>in order to Spiral out of Poverty</a:t>
            </a:r>
          </a:p>
          <a:p>
            <a:pPr marL="342900" indent="-342900">
              <a:buAutoNum type="arabicPeriod"/>
            </a:pPr>
            <a:endParaRPr lang="en-ZA" dirty="0"/>
          </a:p>
          <a:p>
            <a:endParaRPr lang="en-ZA" dirty="0"/>
          </a:p>
        </p:txBody>
      </p:sp>
    </p:spTree>
    <p:custDataLst>
      <p:tags r:id="rId1"/>
    </p:custDataLst>
    <p:extLst>
      <p:ext uri="{BB962C8B-B14F-4D97-AF65-F5344CB8AC3E}">
        <p14:creationId xmlns:p14="http://schemas.microsoft.com/office/powerpoint/2010/main" val="482163325"/>
      </p:ext>
    </p:extLst>
  </p:cSld>
  <p:clrMapOvr>
    <a:masterClrMapping/>
  </p:clrMapOvr>
  <mc:AlternateContent xmlns:mc="http://schemas.openxmlformats.org/markup-compatibility/2006" xmlns:p14="http://schemas.microsoft.com/office/powerpoint/2010/main">
    <mc:Choice Requires="p14">
      <p:transition spd="slow" p14:dur="2000" advTm="67263"/>
    </mc:Choice>
    <mc:Fallback xmlns="">
      <p:transition spd="slow" advTm="672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1CD2-6DEA-4E02-A5DB-C21664BB324D}"/>
              </a:ext>
            </a:extLst>
          </p:cNvPr>
          <p:cNvSpPr>
            <a:spLocks noGrp="1"/>
          </p:cNvSpPr>
          <p:nvPr>
            <p:ph type="title"/>
          </p:nvPr>
        </p:nvSpPr>
        <p:spPr>
          <a:xfrm>
            <a:off x="1142395" y="152400"/>
            <a:ext cx="10353762" cy="970450"/>
          </a:xfrm>
        </p:spPr>
        <p:txBody>
          <a:bodyPr>
            <a:noAutofit/>
          </a:bodyPr>
          <a:lstStyle/>
          <a:p>
            <a:pPr algn="l"/>
            <a:r>
              <a:rPr lang="en-ZA" sz="7200" b="1" dirty="0">
                <a:solidFill>
                  <a:srgbClr val="FFFF00"/>
                </a:solidFill>
                <a:latin typeface="Chiller" panose="04020404031007020602" pitchFamily="82" charset="0"/>
              </a:rPr>
              <a:t>1.5. A Dysfunctional ‘community’</a:t>
            </a:r>
            <a:endParaRPr lang="en-ZA" sz="7200" b="1" dirty="0"/>
          </a:p>
        </p:txBody>
      </p:sp>
      <p:sp>
        <p:nvSpPr>
          <p:cNvPr id="4" name="TextBox 3">
            <a:extLst>
              <a:ext uri="{FF2B5EF4-FFF2-40B4-BE49-F238E27FC236}">
                <a16:creationId xmlns:a16="http://schemas.microsoft.com/office/drawing/2014/main" id="{236F4007-DA81-4276-ADFD-CDB2CACDDE23}"/>
              </a:ext>
            </a:extLst>
          </p:cNvPr>
          <p:cNvSpPr txBox="1"/>
          <p:nvPr/>
        </p:nvSpPr>
        <p:spPr>
          <a:xfrm>
            <a:off x="583494" y="637625"/>
            <a:ext cx="11471564" cy="6678751"/>
          </a:xfrm>
          <a:prstGeom prst="rect">
            <a:avLst/>
          </a:prstGeom>
          <a:noFill/>
        </p:spPr>
        <p:txBody>
          <a:bodyPr wrap="square" rtlCol="0">
            <a:spAutoFit/>
          </a:bodyPr>
          <a:lstStyle/>
          <a:p>
            <a:endParaRPr lang="en-ZA" sz="2800" b="1" dirty="0">
              <a:latin typeface="Arial" panose="020B0604020202020204" pitchFamily="34" charset="0"/>
              <a:cs typeface="Arial" panose="020B0604020202020204" pitchFamily="34" charset="0"/>
            </a:endParaRPr>
          </a:p>
          <a:p>
            <a:pPr marL="742950" indent="-742950">
              <a:lnSpc>
                <a:spcPct val="150000"/>
              </a:lnSpc>
              <a:buAutoNum type="arabicParenR"/>
            </a:pPr>
            <a:r>
              <a:rPr lang="en-ZA" sz="4800" b="1" dirty="0">
                <a:latin typeface="Chiller "/>
                <a:cs typeface="Arial" panose="020B0604020202020204" pitchFamily="34" charset="0"/>
              </a:rPr>
              <a:t>Poor leadership – no one responsible </a:t>
            </a:r>
          </a:p>
          <a:p>
            <a:pPr marL="742950" indent="-742950">
              <a:lnSpc>
                <a:spcPct val="150000"/>
              </a:lnSpc>
              <a:buAutoNum type="arabicParenR"/>
            </a:pPr>
            <a:r>
              <a:rPr lang="en-ZA" sz="4800" b="1" dirty="0">
                <a:latin typeface="Chiller "/>
                <a:cs typeface="Arial" panose="020B0604020202020204" pitchFamily="34" charset="0"/>
              </a:rPr>
              <a:t>Nobody cares – no common unity </a:t>
            </a:r>
          </a:p>
          <a:p>
            <a:pPr marL="742950" indent="-742950">
              <a:lnSpc>
                <a:spcPct val="150000"/>
              </a:lnSpc>
              <a:buAutoNum type="arabicParenR"/>
            </a:pPr>
            <a:r>
              <a:rPr lang="en-ZA" sz="4800" b="1" dirty="0">
                <a:solidFill>
                  <a:srgbClr val="FFFF00"/>
                </a:solidFill>
                <a:latin typeface="Chiller "/>
                <a:cs typeface="Arial" panose="020B0604020202020204" pitchFamily="34" charset="0"/>
              </a:rPr>
              <a:t>Cannot organise  </a:t>
            </a:r>
            <a:r>
              <a:rPr lang="en-ZA" sz="4800" b="1" dirty="0">
                <a:latin typeface="Chiller "/>
                <a:cs typeface="Arial" panose="020B0604020202020204" pitchFamily="34" charset="0"/>
              </a:rPr>
              <a:t>to deal with local challenges</a:t>
            </a:r>
          </a:p>
          <a:p>
            <a:pPr marL="742950" indent="-742950">
              <a:lnSpc>
                <a:spcPct val="150000"/>
              </a:lnSpc>
              <a:buAutoNum type="arabicParenR"/>
            </a:pPr>
            <a:r>
              <a:rPr lang="en-ZA" sz="4800" b="1" dirty="0">
                <a:latin typeface="Chiller "/>
                <a:cs typeface="Arial" panose="020B0604020202020204" pitchFamily="34" charset="0"/>
              </a:rPr>
              <a:t>Does not take adequate care of all members</a:t>
            </a:r>
          </a:p>
          <a:p>
            <a:r>
              <a:rPr lang="en-ZA" sz="2800" b="1" dirty="0">
                <a:latin typeface="Arial" panose="020B0604020202020204" pitchFamily="34" charset="0"/>
                <a:cs typeface="Arial" panose="020B0604020202020204" pitchFamily="34" charset="0"/>
              </a:rPr>
              <a:t> </a:t>
            </a:r>
          </a:p>
          <a:p>
            <a:pPr algn="ctr"/>
            <a:r>
              <a:rPr lang="en-ZA" sz="4800" b="1" dirty="0">
                <a:latin typeface="Chiller "/>
                <a:cs typeface="Arial" panose="020B0604020202020204" pitchFamily="34" charset="0"/>
              </a:rPr>
              <a:t>Remains in the Poverty trap </a:t>
            </a:r>
          </a:p>
          <a:p>
            <a:pPr marL="342900" indent="-342900">
              <a:buAutoNum type="arabicPeriod"/>
            </a:pPr>
            <a:endParaRPr lang="en-ZA" dirty="0"/>
          </a:p>
          <a:p>
            <a:endParaRPr lang="en-ZA" dirty="0"/>
          </a:p>
        </p:txBody>
      </p:sp>
    </p:spTree>
    <p:custDataLst>
      <p:tags r:id="rId1"/>
    </p:custDataLst>
    <p:extLst>
      <p:ext uri="{BB962C8B-B14F-4D97-AF65-F5344CB8AC3E}">
        <p14:creationId xmlns:p14="http://schemas.microsoft.com/office/powerpoint/2010/main" val="1693671731"/>
      </p:ext>
    </p:extLst>
  </p:cSld>
  <p:clrMapOvr>
    <a:masterClrMapping/>
  </p:clrMapOvr>
  <mc:AlternateContent xmlns:mc="http://schemas.openxmlformats.org/markup-compatibility/2006" xmlns:p14="http://schemas.microsoft.com/office/powerpoint/2010/main">
    <mc:Choice Requires="p14">
      <p:transition spd="slow" p14:dur="2000" advTm="75983"/>
    </mc:Choice>
    <mc:Fallback xmlns="">
      <p:transition spd="slow" advTm="759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a:extLst>
              <a:ext uri="{FF2B5EF4-FFF2-40B4-BE49-F238E27FC236}">
                <a16:creationId xmlns:a16="http://schemas.microsoft.com/office/drawing/2014/main" id="{46B81AE2-1E3B-431C-AE02-1829381ADABC}"/>
              </a:ext>
            </a:extLst>
          </p:cNvPr>
          <p:cNvSpPr txBox="1">
            <a:spLocks noChangeArrowheads="1"/>
          </p:cNvSpPr>
          <p:nvPr/>
        </p:nvSpPr>
        <p:spPr bwMode="auto">
          <a:xfrm>
            <a:off x="1089940" y="67327"/>
            <a:ext cx="1066934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8000" dirty="0">
                <a:solidFill>
                  <a:srgbClr val="FFFF00"/>
                </a:solidFill>
                <a:latin typeface="Chiller" panose="04020404031007020602" pitchFamily="82" charset="0"/>
              </a:rPr>
              <a:t>1.6.Homogenous or not?</a:t>
            </a:r>
          </a:p>
        </p:txBody>
      </p:sp>
      <p:grpSp>
        <p:nvGrpSpPr>
          <p:cNvPr id="11268" name="Group 18">
            <a:extLst>
              <a:ext uri="{FF2B5EF4-FFF2-40B4-BE49-F238E27FC236}">
                <a16:creationId xmlns:a16="http://schemas.microsoft.com/office/drawing/2014/main" id="{0BC49B62-07D9-4710-913E-E466A974E225}"/>
              </a:ext>
            </a:extLst>
          </p:cNvPr>
          <p:cNvGrpSpPr>
            <a:grpSpLocks/>
          </p:cNvGrpSpPr>
          <p:nvPr/>
        </p:nvGrpSpPr>
        <p:grpSpPr bwMode="auto">
          <a:xfrm>
            <a:off x="7734229" y="2545789"/>
            <a:ext cx="1285875" cy="1143000"/>
            <a:chOff x="1571604" y="2143116"/>
            <a:chExt cx="1285884" cy="1143008"/>
          </a:xfrm>
        </p:grpSpPr>
        <p:sp>
          <p:nvSpPr>
            <p:cNvPr id="52" name="Rectangle 11">
              <a:extLst>
                <a:ext uri="{FF2B5EF4-FFF2-40B4-BE49-F238E27FC236}">
                  <a16:creationId xmlns:a16="http://schemas.microsoft.com/office/drawing/2014/main" id="{410919D6-6856-44E5-A92D-FE12A57075D3}"/>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Isosceles Triangle 52">
              <a:extLst>
                <a:ext uri="{FF2B5EF4-FFF2-40B4-BE49-F238E27FC236}">
                  <a16:creationId xmlns:a16="http://schemas.microsoft.com/office/drawing/2014/main" id="{19E828B9-248B-426C-BAE7-FCA8A26A042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a:extLst>
                <a:ext uri="{FF2B5EF4-FFF2-40B4-BE49-F238E27FC236}">
                  <a16:creationId xmlns:a16="http://schemas.microsoft.com/office/drawing/2014/main" id="{DDAEBD51-11F0-4FAB-845F-67E285878737}"/>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a:extLst>
                <a:ext uri="{FF2B5EF4-FFF2-40B4-BE49-F238E27FC236}">
                  <a16:creationId xmlns:a16="http://schemas.microsoft.com/office/drawing/2014/main" id="{BF876A6C-FC33-423C-8B2A-8D47957A1E4B}"/>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a:extLst>
                <a:ext uri="{FF2B5EF4-FFF2-40B4-BE49-F238E27FC236}">
                  <a16:creationId xmlns:a16="http://schemas.microsoft.com/office/drawing/2014/main" id="{C5C4B80E-C85E-4110-8DC8-9BEA54B33A81}"/>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69" name="Group 19">
            <a:extLst>
              <a:ext uri="{FF2B5EF4-FFF2-40B4-BE49-F238E27FC236}">
                <a16:creationId xmlns:a16="http://schemas.microsoft.com/office/drawing/2014/main" id="{F5A995F2-7327-4213-86E0-2D525874096C}"/>
              </a:ext>
            </a:extLst>
          </p:cNvPr>
          <p:cNvGrpSpPr>
            <a:grpSpLocks/>
          </p:cNvGrpSpPr>
          <p:nvPr/>
        </p:nvGrpSpPr>
        <p:grpSpPr bwMode="auto">
          <a:xfrm>
            <a:off x="5424609" y="1334759"/>
            <a:ext cx="1285875" cy="1143000"/>
            <a:chOff x="1571604" y="2143116"/>
            <a:chExt cx="1285884" cy="1143008"/>
          </a:xfrm>
        </p:grpSpPr>
        <p:sp>
          <p:nvSpPr>
            <p:cNvPr id="47" name="Rectangle 46">
              <a:extLst>
                <a:ext uri="{FF2B5EF4-FFF2-40B4-BE49-F238E27FC236}">
                  <a16:creationId xmlns:a16="http://schemas.microsoft.com/office/drawing/2014/main" id="{822D98D9-CA95-4F79-AB7A-34E8B33591EE}"/>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Isosceles Triangle 47">
              <a:extLst>
                <a:ext uri="{FF2B5EF4-FFF2-40B4-BE49-F238E27FC236}">
                  <a16:creationId xmlns:a16="http://schemas.microsoft.com/office/drawing/2014/main" id="{0FAEDB73-5545-4A75-90D8-7D117DFD6E00}"/>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a:extLst>
                <a:ext uri="{FF2B5EF4-FFF2-40B4-BE49-F238E27FC236}">
                  <a16:creationId xmlns:a16="http://schemas.microsoft.com/office/drawing/2014/main" id="{EC0FF54A-4280-4409-A579-7E3F148D2EFE}"/>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6EB38C72-5EA7-44BF-948F-E8F9129348B0}"/>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a:extLst>
                <a:ext uri="{FF2B5EF4-FFF2-40B4-BE49-F238E27FC236}">
                  <a16:creationId xmlns:a16="http://schemas.microsoft.com/office/drawing/2014/main" id="{353F71B6-E0CE-4078-95C9-B5954316D738}"/>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0" name="Group 25">
            <a:extLst>
              <a:ext uri="{FF2B5EF4-FFF2-40B4-BE49-F238E27FC236}">
                <a16:creationId xmlns:a16="http://schemas.microsoft.com/office/drawing/2014/main" id="{3A854178-9476-41CF-B4B7-A849B8498211}"/>
              </a:ext>
            </a:extLst>
          </p:cNvPr>
          <p:cNvGrpSpPr>
            <a:grpSpLocks/>
          </p:cNvGrpSpPr>
          <p:nvPr/>
        </p:nvGrpSpPr>
        <p:grpSpPr bwMode="auto">
          <a:xfrm>
            <a:off x="5652740" y="2760101"/>
            <a:ext cx="1285875" cy="1143000"/>
            <a:chOff x="1571604" y="2143116"/>
            <a:chExt cx="1285884" cy="1143008"/>
          </a:xfrm>
        </p:grpSpPr>
        <p:sp>
          <p:nvSpPr>
            <p:cNvPr id="42" name="Rectangle 41">
              <a:extLst>
                <a:ext uri="{FF2B5EF4-FFF2-40B4-BE49-F238E27FC236}">
                  <a16:creationId xmlns:a16="http://schemas.microsoft.com/office/drawing/2014/main" id="{89DCCF19-3431-4A76-B44C-F63511E9F712}"/>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Isosceles Triangle 42">
              <a:extLst>
                <a:ext uri="{FF2B5EF4-FFF2-40B4-BE49-F238E27FC236}">
                  <a16:creationId xmlns:a16="http://schemas.microsoft.com/office/drawing/2014/main" id="{BC96E5C2-4880-4455-90DD-977CB7384332}"/>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a:extLst>
                <a:ext uri="{FF2B5EF4-FFF2-40B4-BE49-F238E27FC236}">
                  <a16:creationId xmlns:a16="http://schemas.microsoft.com/office/drawing/2014/main" id="{D2C005F4-22C9-4560-9811-DE2AC9718939}"/>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a:extLst>
                <a:ext uri="{FF2B5EF4-FFF2-40B4-BE49-F238E27FC236}">
                  <a16:creationId xmlns:a16="http://schemas.microsoft.com/office/drawing/2014/main" id="{DFE2CD39-13A8-4605-874C-0707F3CA8B8D}"/>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a:extLst>
                <a:ext uri="{FF2B5EF4-FFF2-40B4-BE49-F238E27FC236}">
                  <a16:creationId xmlns:a16="http://schemas.microsoft.com/office/drawing/2014/main" id="{AC3FF846-1BB5-4F80-8729-0F25F7076166}"/>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2" name="Group 61">
            <a:extLst>
              <a:ext uri="{FF2B5EF4-FFF2-40B4-BE49-F238E27FC236}">
                <a16:creationId xmlns:a16="http://schemas.microsoft.com/office/drawing/2014/main" id="{09F35E0B-9095-4CA3-97CD-954CB150B1AC}"/>
              </a:ext>
            </a:extLst>
          </p:cNvPr>
          <p:cNvGrpSpPr>
            <a:grpSpLocks/>
          </p:cNvGrpSpPr>
          <p:nvPr/>
        </p:nvGrpSpPr>
        <p:grpSpPr bwMode="auto">
          <a:xfrm>
            <a:off x="7260047" y="4020004"/>
            <a:ext cx="1285875" cy="1143000"/>
            <a:chOff x="1571604" y="2143116"/>
            <a:chExt cx="1285884" cy="1143008"/>
          </a:xfrm>
        </p:grpSpPr>
        <p:sp>
          <p:nvSpPr>
            <p:cNvPr id="30" name="Rectangle 29">
              <a:extLst>
                <a:ext uri="{FF2B5EF4-FFF2-40B4-BE49-F238E27FC236}">
                  <a16:creationId xmlns:a16="http://schemas.microsoft.com/office/drawing/2014/main" id="{39C89EA6-5100-45B8-8378-9A4765F31C3A}"/>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Isosceles Triangle 30">
              <a:extLst>
                <a:ext uri="{FF2B5EF4-FFF2-40B4-BE49-F238E27FC236}">
                  <a16:creationId xmlns:a16="http://schemas.microsoft.com/office/drawing/2014/main" id="{D5441886-CDDD-4C86-AFC2-C97CDCA6BB29}"/>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F180105C-CF69-4DB6-8EAE-59521C17A6C0}"/>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0DF2F27C-2FED-448D-92D9-A3B245FAF08B}"/>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13B8B9CF-ACB8-466A-9AE0-A6521C18EB22}"/>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3" name="Group 67">
            <a:extLst>
              <a:ext uri="{FF2B5EF4-FFF2-40B4-BE49-F238E27FC236}">
                <a16:creationId xmlns:a16="http://schemas.microsoft.com/office/drawing/2014/main" id="{D35170FE-2330-46A4-8497-A64D6ACD0107}"/>
              </a:ext>
            </a:extLst>
          </p:cNvPr>
          <p:cNvGrpSpPr>
            <a:grpSpLocks/>
          </p:cNvGrpSpPr>
          <p:nvPr/>
        </p:nvGrpSpPr>
        <p:grpSpPr bwMode="auto">
          <a:xfrm>
            <a:off x="10670851" y="3450573"/>
            <a:ext cx="1285875" cy="1143000"/>
            <a:chOff x="1571604" y="2143116"/>
            <a:chExt cx="1285884" cy="1143008"/>
          </a:xfrm>
        </p:grpSpPr>
        <p:sp>
          <p:nvSpPr>
            <p:cNvPr id="25" name="Rectangle 24">
              <a:extLst>
                <a:ext uri="{FF2B5EF4-FFF2-40B4-BE49-F238E27FC236}">
                  <a16:creationId xmlns:a16="http://schemas.microsoft.com/office/drawing/2014/main" id="{B6F451BA-C35C-4C1E-851C-F88F3DC48AE8}"/>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sosceles Triangle 25">
              <a:extLst>
                <a:ext uri="{FF2B5EF4-FFF2-40B4-BE49-F238E27FC236}">
                  <a16:creationId xmlns:a16="http://schemas.microsoft.com/office/drawing/2014/main" id="{7A893667-D3DC-4344-87B8-55A6E237722C}"/>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D391A3C9-4148-4185-B5DD-67AA22733911}"/>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extLst>
                <a:ext uri="{FF2B5EF4-FFF2-40B4-BE49-F238E27FC236}">
                  <a16:creationId xmlns:a16="http://schemas.microsoft.com/office/drawing/2014/main" id="{DC4051CF-7565-4409-BE75-ECBEAED2E467}"/>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BEF29581-BF55-42B6-B02B-A103DB8E6039}"/>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4" name="Group 73">
            <a:extLst>
              <a:ext uri="{FF2B5EF4-FFF2-40B4-BE49-F238E27FC236}">
                <a16:creationId xmlns:a16="http://schemas.microsoft.com/office/drawing/2014/main" id="{8DFCF19D-DA2F-4F87-A49F-65A751EF1F8F}"/>
              </a:ext>
            </a:extLst>
          </p:cNvPr>
          <p:cNvGrpSpPr>
            <a:grpSpLocks/>
          </p:cNvGrpSpPr>
          <p:nvPr/>
        </p:nvGrpSpPr>
        <p:grpSpPr bwMode="auto">
          <a:xfrm>
            <a:off x="5593623" y="4096797"/>
            <a:ext cx="1285875" cy="1143000"/>
            <a:chOff x="1571604" y="2143116"/>
            <a:chExt cx="1285884" cy="1143008"/>
          </a:xfrm>
        </p:grpSpPr>
        <p:sp>
          <p:nvSpPr>
            <p:cNvPr id="20" name="Rectangle 19">
              <a:extLst>
                <a:ext uri="{FF2B5EF4-FFF2-40B4-BE49-F238E27FC236}">
                  <a16:creationId xmlns:a16="http://schemas.microsoft.com/office/drawing/2014/main" id="{25342526-FB4A-423E-9763-B34B05B5465A}"/>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Isosceles Triangle 20">
              <a:extLst>
                <a:ext uri="{FF2B5EF4-FFF2-40B4-BE49-F238E27FC236}">
                  <a16:creationId xmlns:a16="http://schemas.microsoft.com/office/drawing/2014/main" id="{0FFD6152-EC2F-4687-B1CF-75E2285DBCD8}"/>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6177C154-CC04-4080-80A1-8237085CE92A}"/>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AA98B4C8-0A5C-4540-A12C-C4D57392ABF5}"/>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BD35FEEF-3DF9-4E42-9885-FB9676D196F0}"/>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5" name="Group 79">
            <a:extLst>
              <a:ext uri="{FF2B5EF4-FFF2-40B4-BE49-F238E27FC236}">
                <a16:creationId xmlns:a16="http://schemas.microsoft.com/office/drawing/2014/main" id="{5315A1ED-482A-498F-A783-E2E07B447D8B}"/>
              </a:ext>
            </a:extLst>
          </p:cNvPr>
          <p:cNvGrpSpPr>
            <a:grpSpLocks/>
          </p:cNvGrpSpPr>
          <p:nvPr/>
        </p:nvGrpSpPr>
        <p:grpSpPr bwMode="auto">
          <a:xfrm>
            <a:off x="8607845" y="4662941"/>
            <a:ext cx="1285875" cy="1143000"/>
            <a:chOff x="1571604" y="2143116"/>
            <a:chExt cx="1285884" cy="1143008"/>
          </a:xfrm>
        </p:grpSpPr>
        <p:sp>
          <p:nvSpPr>
            <p:cNvPr id="15" name="Rectangle 14">
              <a:extLst>
                <a:ext uri="{FF2B5EF4-FFF2-40B4-BE49-F238E27FC236}">
                  <a16:creationId xmlns:a16="http://schemas.microsoft.com/office/drawing/2014/main" id="{CFC2FA66-B0B4-4E20-A9A8-0AB1CF313290}"/>
                </a:ext>
              </a:extLst>
            </p:cNvPr>
            <p:cNvSpPr/>
            <p:nvPr/>
          </p:nvSpPr>
          <p:spPr>
            <a:xfrm>
              <a:off x="1714480" y="2643181"/>
              <a:ext cx="1000132" cy="64294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sosceles Triangle 15">
              <a:extLst>
                <a:ext uri="{FF2B5EF4-FFF2-40B4-BE49-F238E27FC236}">
                  <a16:creationId xmlns:a16="http://schemas.microsoft.com/office/drawing/2014/main" id="{E91CECE7-B5B5-4F42-9623-9EA3126EA47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F9BACAC5-09C9-4F36-9866-2A471AE1CA1D}"/>
                </a:ext>
              </a:extLst>
            </p:cNvPr>
            <p:cNvSpPr/>
            <p:nvPr/>
          </p:nvSpPr>
          <p:spPr>
            <a:xfrm>
              <a:off x="2143108" y="3000372"/>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B5A02C82-7C1F-4653-8E70-AAAAB7B26E58}"/>
                </a:ext>
              </a:extLst>
            </p:cNvPr>
            <p:cNvSpPr/>
            <p:nvPr/>
          </p:nvSpPr>
          <p:spPr>
            <a:xfrm>
              <a:off x="1857356"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870A4821-41DE-4B32-9526-1F1FC3CAA32A}"/>
                </a:ext>
              </a:extLst>
            </p:cNvPr>
            <p:cNvSpPr/>
            <p:nvPr/>
          </p:nvSpPr>
          <p:spPr>
            <a:xfrm>
              <a:off x="2428860" y="2786057"/>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76" name="Group 74">
            <a:extLst>
              <a:ext uri="{FF2B5EF4-FFF2-40B4-BE49-F238E27FC236}">
                <a16:creationId xmlns:a16="http://schemas.microsoft.com/office/drawing/2014/main" id="{C0C1F759-D4BD-414F-BE03-22C75172ED21}"/>
              </a:ext>
            </a:extLst>
          </p:cNvPr>
          <p:cNvGrpSpPr>
            <a:grpSpLocks/>
          </p:cNvGrpSpPr>
          <p:nvPr/>
        </p:nvGrpSpPr>
        <p:grpSpPr bwMode="auto">
          <a:xfrm>
            <a:off x="410219" y="2917179"/>
            <a:ext cx="4500563" cy="714375"/>
            <a:chOff x="1714480" y="5143512"/>
            <a:chExt cx="4500594" cy="714380"/>
          </a:xfrm>
        </p:grpSpPr>
        <p:grpSp>
          <p:nvGrpSpPr>
            <p:cNvPr id="11515" name="Group 58">
              <a:extLst>
                <a:ext uri="{FF2B5EF4-FFF2-40B4-BE49-F238E27FC236}">
                  <a16:creationId xmlns:a16="http://schemas.microsoft.com/office/drawing/2014/main" id="{4E320915-7523-46A5-AF29-A3892B2F7A60}"/>
                </a:ext>
              </a:extLst>
            </p:cNvPr>
            <p:cNvGrpSpPr>
              <a:grpSpLocks/>
            </p:cNvGrpSpPr>
            <p:nvPr/>
          </p:nvGrpSpPr>
          <p:grpSpPr bwMode="auto">
            <a:xfrm>
              <a:off x="4000496" y="5143512"/>
              <a:ext cx="1071570" cy="714380"/>
              <a:chOff x="714348" y="1857364"/>
              <a:chExt cx="1071570" cy="714380"/>
            </a:xfrm>
          </p:grpSpPr>
          <p:sp>
            <p:nvSpPr>
              <p:cNvPr id="60" name="Rectangle 59">
                <a:extLst>
                  <a:ext uri="{FF2B5EF4-FFF2-40B4-BE49-F238E27FC236}">
                    <a16:creationId xmlns:a16="http://schemas.microsoft.com/office/drawing/2014/main" id="{46748520-89EC-4C53-A2FA-F4FDF3C0C3BE}"/>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Parallelogram 60">
                <a:extLst>
                  <a:ext uri="{FF2B5EF4-FFF2-40B4-BE49-F238E27FC236}">
                    <a16:creationId xmlns:a16="http://schemas.microsoft.com/office/drawing/2014/main" id="{2F1A244E-2A35-4DDF-A771-5A0D0F05F2D5}"/>
                  </a:ext>
                </a:extLst>
              </p:cNvPr>
              <p:cNvSpPr/>
              <p:nvPr/>
            </p:nvSpPr>
            <p:spPr>
              <a:xfrm>
                <a:off x="714348" y="1857364"/>
                <a:ext cx="1071570"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a:extLst>
                  <a:ext uri="{FF2B5EF4-FFF2-40B4-BE49-F238E27FC236}">
                    <a16:creationId xmlns:a16="http://schemas.microsoft.com/office/drawing/2014/main" id="{420BFC16-BD4C-4C96-8D09-482FA138E9D4}"/>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516" name="Group 62">
              <a:extLst>
                <a:ext uri="{FF2B5EF4-FFF2-40B4-BE49-F238E27FC236}">
                  <a16:creationId xmlns:a16="http://schemas.microsoft.com/office/drawing/2014/main" id="{9558CC9E-E329-4CD8-9EFF-7ACAF58D57CC}"/>
                </a:ext>
              </a:extLst>
            </p:cNvPr>
            <p:cNvGrpSpPr>
              <a:grpSpLocks/>
            </p:cNvGrpSpPr>
            <p:nvPr/>
          </p:nvGrpSpPr>
          <p:grpSpPr bwMode="auto">
            <a:xfrm>
              <a:off x="2857488" y="5143512"/>
              <a:ext cx="1071570" cy="714380"/>
              <a:chOff x="714348" y="1857364"/>
              <a:chExt cx="1071570" cy="714380"/>
            </a:xfrm>
          </p:grpSpPr>
          <p:sp>
            <p:nvSpPr>
              <p:cNvPr id="64" name="Rectangle 63">
                <a:extLst>
                  <a:ext uri="{FF2B5EF4-FFF2-40B4-BE49-F238E27FC236}">
                    <a16:creationId xmlns:a16="http://schemas.microsoft.com/office/drawing/2014/main" id="{7E3491E0-D02E-4733-81EA-97900947809D}"/>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Parallelogram 64">
                <a:extLst>
                  <a:ext uri="{FF2B5EF4-FFF2-40B4-BE49-F238E27FC236}">
                    <a16:creationId xmlns:a16="http://schemas.microsoft.com/office/drawing/2014/main" id="{32DDE14E-0459-4812-8986-9841CD65766D}"/>
                  </a:ext>
                </a:extLst>
              </p:cNvPr>
              <p:cNvSpPr/>
              <p:nvPr/>
            </p:nvSpPr>
            <p:spPr>
              <a:xfrm>
                <a:off x="714348" y="1857364"/>
                <a:ext cx="1071570"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a:extLst>
                  <a:ext uri="{FF2B5EF4-FFF2-40B4-BE49-F238E27FC236}">
                    <a16:creationId xmlns:a16="http://schemas.microsoft.com/office/drawing/2014/main" id="{7A970806-EF24-442F-89B3-2E3D41EDCDFA}"/>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517" name="Group 66">
              <a:extLst>
                <a:ext uri="{FF2B5EF4-FFF2-40B4-BE49-F238E27FC236}">
                  <a16:creationId xmlns:a16="http://schemas.microsoft.com/office/drawing/2014/main" id="{D9C67407-6F12-4313-B07D-7E2405501C7D}"/>
                </a:ext>
              </a:extLst>
            </p:cNvPr>
            <p:cNvGrpSpPr>
              <a:grpSpLocks/>
            </p:cNvGrpSpPr>
            <p:nvPr/>
          </p:nvGrpSpPr>
          <p:grpSpPr bwMode="auto">
            <a:xfrm>
              <a:off x="5143504" y="5143512"/>
              <a:ext cx="1071570" cy="714380"/>
              <a:chOff x="714348" y="1857364"/>
              <a:chExt cx="1071570" cy="714380"/>
            </a:xfrm>
          </p:grpSpPr>
          <p:sp>
            <p:nvSpPr>
              <p:cNvPr id="68" name="Rectangle 67">
                <a:extLst>
                  <a:ext uri="{FF2B5EF4-FFF2-40B4-BE49-F238E27FC236}">
                    <a16:creationId xmlns:a16="http://schemas.microsoft.com/office/drawing/2014/main" id="{C0318362-76B9-49E6-971F-C0163B316AB1}"/>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Parallelogram 68">
                <a:extLst>
                  <a:ext uri="{FF2B5EF4-FFF2-40B4-BE49-F238E27FC236}">
                    <a16:creationId xmlns:a16="http://schemas.microsoft.com/office/drawing/2014/main" id="{90517E8F-E199-4414-A79F-3CED48B977D2}"/>
                  </a:ext>
                </a:extLst>
              </p:cNvPr>
              <p:cNvSpPr/>
              <p:nvPr/>
            </p:nvSpPr>
            <p:spPr>
              <a:xfrm>
                <a:off x="714348" y="1857364"/>
                <a:ext cx="1071570"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a:extLst>
                  <a:ext uri="{FF2B5EF4-FFF2-40B4-BE49-F238E27FC236}">
                    <a16:creationId xmlns:a16="http://schemas.microsoft.com/office/drawing/2014/main" id="{4229D8B8-0CCA-4C01-9F53-1899F7CF95BE}"/>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518" name="Group 70">
              <a:extLst>
                <a:ext uri="{FF2B5EF4-FFF2-40B4-BE49-F238E27FC236}">
                  <a16:creationId xmlns:a16="http://schemas.microsoft.com/office/drawing/2014/main" id="{7E26CE4D-34EE-45D4-B07E-1E495A0618CE}"/>
                </a:ext>
              </a:extLst>
            </p:cNvPr>
            <p:cNvGrpSpPr>
              <a:grpSpLocks/>
            </p:cNvGrpSpPr>
            <p:nvPr/>
          </p:nvGrpSpPr>
          <p:grpSpPr bwMode="auto">
            <a:xfrm>
              <a:off x="1714480" y="5143512"/>
              <a:ext cx="1071570" cy="714380"/>
              <a:chOff x="714348" y="1857364"/>
              <a:chExt cx="1071570" cy="714380"/>
            </a:xfrm>
          </p:grpSpPr>
          <p:sp>
            <p:nvSpPr>
              <p:cNvPr id="72" name="Rectangle 71">
                <a:extLst>
                  <a:ext uri="{FF2B5EF4-FFF2-40B4-BE49-F238E27FC236}">
                    <a16:creationId xmlns:a16="http://schemas.microsoft.com/office/drawing/2014/main" id="{6A2267CB-3D56-4E85-9DD5-8F9F3802D920}"/>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Parallelogram 72">
                <a:extLst>
                  <a:ext uri="{FF2B5EF4-FFF2-40B4-BE49-F238E27FC236}">
                    <a16:creationId xmlns:a16="http://schemas.microsoft.com/office/drawing/2014/main" id="{57F3C94B-AA10-4AF3-84C2-FC03AC426103}"/>
                  </a:ext>
                </a:extLst>
              </p:cNvPr>
              <p:cNvSpPr/>
              <p:nvPr/>
            </p:nvSpPr>
            <p:spPr>
              <a:xfrm>
                <a:off x="714348" y="1857364"/>
                <a:ext cx="1071570" cy="214315"/>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a:extLst>
                  <a:ext uri="{FF2B5EF4-FFF2-40B4-BE49-F238E27FC236}">
                    <a16:creationId xmlns:a16="http://schemas.microsoft.com/office/drawing/2014/main" id="{9777CA9F-AB8B-48BA-8951-4CEB301530E6}"/>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1277" name="Group 75">
            <a:extLst>
              <a:ext uri="{FF2B5EF4-FFF2-40B4-BE49-F238E27FC236}">
                <a16:creationId xmlns:a16="http://schemas.microsoft.com/office/drawing/2014/main" id="{335BA24A-D9AA-45E7-ADEB-6B6B9BAD0A90}"/>
              </a:ext>
            </a:extLst>
          </p:cNvPr>
          <p:cNvGrpSpPr>
            <a:grpSpLocks/>
          </p:cNvGrpSpPr>
          <p:nvPr/>
        </p:nvGrpSpPr>
        <p:grpSpPr bwMode="auto">
          <a:xfrm>
            <a:off x="415332" y="4203953"/>
            <a:ext cx="4500563" cy="714375"/>
            <a:chOff x="1714480" y="5143512"/>
            <a:chExt cx="4500594" cy="714380"/>
          </a:xfrm>
        </p:grpSpPr>
        <p:grpSp>
          <p:nvGrpSpPr>
            <p:cNvPr id="11499" name="Group 58">
              <a:extLst>
                <a:ext uri="{FF2B5EF4-FFF2-40B4-BE49-F238E27FC236}">
                  <a16:creationId xmlns:a16="http://schemas.microsoft.com/office/drawing/2014/main" id="{5816575E-6BF0-4100-A47F-FA4FA5FC096B}"/>
                </a:ext>
              </a:extLst>
            </p:cNvPr>
            <p:cNvGrpSpPr>
              <a:grpSpLocks/>
            </p:cNvGrpSpPr>
            <p:nvPr/>
          </p:nvGrpSpPr>
          <p:grpSpPr bwMode="auto">
            <a:xfrm>
              <a:off x="4000496" y="5143512"/>
              <a:ext cx="1071570" cy="714380"/>
              <a:chOff x="714348" y="1857364"/>
              <a:chExt cx="1071570" cy="714380"/>
            </a:xfrm>
          </p:grpSpPr>
          <p:sp>
            <p:nvSpPr>
              <p:cNvPr id="90" name="Rectangle 89">
                <a:extLst>
                  <a:ext uri="{FF2B5EF4-FFF2-40B4-BE49-F238E27FC236}">
                    <a16:creationId xmlns:a16="http://schemas.microsoft.com/office/drawing/2014/main" id="{BE64A406-B64C-4461-BC31-DBD078E04D77}"/>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Parallelogram 90">
                <a:extLst>
                  <a:ext uri="{FF2B5EF4-FFF2-40B4-BE49-F238E27FC236}">
                    <a16:creationId xmlns:a16="http://schemas.microsoft.com/office/drawing/2014/main" id="{8F52C1F4-F1E5-4723-A9B3-603BEC726651}"/>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a:extLst>
                  <a:ext uri="{FF2B5EF4-FFF2-40B4-BE49-F238E27FC236}">
                    <a16:creationId xmlns:a16="http://schemas.microsoft.com/office/drawing/2014/main" id="{7CB3CB8E-E94E-4871-8C06-5BD56220356F}"/>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500" name="Group 62">
              <a:extLst>
                <a:ext uri="{FF2B5EF4-FFF2-40B4-BE49-F238E27FC236}">
                  <a16:creationId xmlns:a16="http://schemas.microsoft.com/office/drawing/2014/main" id="{0E034AD4-A97C-4ED0-898E-C616176AB3F5}"/>
                </a:ext>
              </a:extLst>
            </p:cNvPr>
            <p:cNvGrpSpPr>
              <a:grpSpLocks/>
            </p:cNvGrpSpPr>
            <p:nvPr/>
          </p:nvGrpSpPr>
          <p:grpSpPr bwMode="auto">
            <a:xfrm>
              <a:off x="2857488" y="5143512"/>
              <a:ext cx="1071570" cy="714380"/>
              <a:chOff x="714348" y="1857364"/>
              <a:chExt cx="1071570" cy="714380"/>
            </a:xfrm>
          </p:grpSpPr>
          <p:sp>
            <p:nvSpPr>
              <p:cNvPr id="87" name="Rectangle 86">
                <a:extLst>
                  <a:ext uri="{FF2B5EF4-FFF2-40B4-BE49-F238E27FC236}">
                    <a16:creationId xmlns:a16="http://schemas.microsoft.com/office/drawing/2014/main" id="{5EFC1519-5E58-44C8-B060-48EE6E5457D6}"/>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Parallelogram 87">
                <a:extLst>
                  <a:ext uri="{FF2B5EF4-FFF2-40B4-BE49-F238E27FC236}">
                    <a16:creationId xmlns:a16="http://schemas.microsoft.com/office/drawing/2014/main" id="{49229D77-FA2A-494A-8484-2922F8FC072D}"/>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a:extLst>
                  <a:ext uri="{FF2B5EF4-FFF2-40B4-BE49-F238E27FC236}">
                    <a16:creationId xmlns:a16="http://schemas.microsoft.com/office/drawing/2014/main" id="{6B8906ED-5516-4D9B-8216-B28E96B0A4A2}"/>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501" name="Group 66">
              <a:extLst>
                <a:ext uri="{FF2B5EF4-FFF2-40B4-BE49-F238E27FC236}">
                  <a16:creationId xmlns:a16="http://schemas.microsoft.com/office/drawing/2014/main" id="{AC2131F2-750A-4752-8E1A-1FA2CAC1F5F6}"/>
                </a:ext>
              </a:extLst>
            </p:cNvPr>
            <p:cNvGrpSpPr>
              <a:grpSpLocks/>
            </p:cNvGrpSpPr>
            <p:nvPr/>
          </p:nvGrpSpPr>
          <p:grpSpPr bwMode="auto">
            <a:xfrm>
              <a:off x="5143504" y="5143512"/>
              <a:ext cx="1071570" cy="714380"/>
              <a:chOff x="714348" y="1857364"/>
              <a:chExt cx="1071570" cy="714380"/>
            </a:xfrm>
          </p:grpSpPr>
          <p:sp>
            <p:nvSpPr>
              <p:cNvPr id="84" name="Rectangle 83">
                <a:extLst>
                  <a:ext uri="{FF2B5EF4-FFF2-40B4-BE49-F238E27FC236}">
                    <a16:creationId xmlns:a16="http://schemas.microsoft.com/office/drawing/2014/main" id="{7F0BBCBC-6E25-4436-9F69-1C647F385020}"/>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Parallelogram 84">
                <a:extLst>
                  <a:ext uri="{FF2B5EF4-FFF2-40B4-BE49-F238E27FC236}">
                    <a16:creationId xmlns:a16="http://schemas.microsoft.com/office/drawing/2014/main" id="{392CF96D-2AD1-4017-8731-CA0135319304}"/>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a:extLst>
                  <a:ext uri="{FF2B5EF4-FFF2-40B4-BE49-F238E27FC236}">
                    <a16:creationId xmlns:a16="http://schemas.microsoft.com/office/drawing/2014/main" id="{42B6BE92-1BD2-4494-91BF-C1087560ECE8}"/>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502" name="Group 70">
              <a:extLst>
                <a:ext uri="{FF2B5EF4-FFF2-40B4-BE49-F238E27FC236}">
                  <a16:creationId xmlns:a16="http://schemas.microsoft.com/office/drawing/2014/main" id="{D07F9556-7688-45B7-99B9-304D49E27775}"/>
                </a:ext>
              </a:extLst>
            </p:cNvPr>
            <p:cNvGrpSpPr>
              <a:grpSpLocks/>
            </p:cNvGrpSpPr>
            <p:nvPr/>
          </p:nvGrpSpPr>
          <p:grpSpPr bwMode="auto">
            <a:xfrm>
              <a:off x="1714480" y="5143512"/>
              <a:ext cx="1071570" cy="714380"/>
              <a:chOff x="714348" y="1857364"/>
              <a:chExt cx="1071570" cy="714380"/>
            </a:xfrm>
          </p:grpSpPr>
          <p:sp>
            <p:nvSpPr>
              <p:cNvPr id="81" name="Rectangle 80">
                <a:extLst>
                  <a:ext uri="{FF2B5EF4-FFF2-40B4-BE49-F238E27FC236}">
                    <a16:creationId xmlns:a16="http://schemas.microsoft.com/office/drawing/2014/main" id="{82864AB9-FBD6-4624-AAD5-2BECBCC5FB0F}"/>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Parallelogram 81">
                <a:extLst>
                  <a:ext uri="{FF2B5EF4-FFF2-40B4-BE49-F238E27FC236}">
                    <a16:creationId xmlns:a16="http://schemas.microsoft.com/office/drawing/2014/main" id="{74DC81B6-86DE-48C8-BD3E-DF55373AF388}"/>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a:extLst>
                  <a:ext uri="{FF2B5EF4-FFF2-40B4-BE49-F238E27FC236}">
                    <a16:creationId xmlns:a16="http://schemas.microsoft.com/office/drawing/2014/main" id="{60A7FBD1-0969-4584-B124-1D2615381937}"/>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1278" name="Group 92">
            <a:extLst>
              <a:ext uri="{FF2B5EF4-FFF2-40B4-BE49-F238E27FC236}">
                <a16:creationId xmlns:a16="http://schemas.microsoft.com/office/drawing/2014/main" id="{E2315CEB-7E6F-43BA-B8E8-6A105C83D408}"/>
              </a:ext>
            </a:extLst>
          </p:cNvPr>
          <p:cNvGrpSpPr>
            <a:grpSpLocks/>
          </p:cNvGrpSpPr>
          <p:nvPr/>
        </p:nvGrpSpPr>
        <p:grpSpPr bwMode="auto">
          <a:xfrm>
            <a:off x="379614" y="1763384"/>
            <a:ext cx="4500563" cy="714375"/>
            <a:chOff x="1714480" y="5143512"/>
            <a:chExt cx="4500594" cy="714380"/>
          </a:xfrm>
        </p:grpSpPr>
        <p:grpSp>
          <p:nvGrpSpPr>
            <p:cNvPr id="11483" name="Group 58">
              <a:extLst>
                <a:ext uri="{FF2B5EF4-FFF2-40B4-BE49-F238E27FC236}">
                  <a16:creationId xmlns:a16="http://schemas.microsoft.com/office/drawing/2014/main" id="{B8DCDFCB-68ED-4DA8-BC45-6E0AB1925147}"/>
                </a:ext>
              </a:extLst>
            </p:cNvPr>
            <p:cNvGrpSpPr>
              <a:grpSpLocks/>
            </p:cNvGrpSpPr>
            <p:nvPr/>
          </p:nvGrpSpPr>
          <p:grpSpPr bwMode="auto">
            <a:xfrm>
              <a:off x="4000496" y="5143512"/>
              <a:ext cx="1071570" cy="714380"/>
              <a:chOff x="714348" y="1857364"/>
              <a:chExt cx="1071570" cy="714380"/>
            </a:xfrm>
          </p:grpSpPr>
          <p:sp>
            <p:nvSpPr>
              <p:cNvPr id="107" name="Rectangle 106">
                <a:extLst>
                  <a:ext uri="{FF2B5EF4-FFF2-40B4-BE49-F238E27FC236}">
                    <a16:creationId xmlns:a16="http://schemas.microsoft.com/office/drawing/2014/main" id="{2E3B717A-31C7-4D6A-9B38-2DF8D8E1541B}"/>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Parallelogram 107">
                <a:extLst>
                  <a:ext uri="{FF2B5EF4-FFF2-40B4-BE49-F238E27FC236}">
                    <a16:creationId xmlns:a16="http://schemas.microsoft.com/office/drawing/2014/main" id="{2336ADDA-DE2B-47B6-8C6D-75BEF7B9B2CA}"/>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a:extLst>
                  <a:ext uri="{FF2B5EF4-FFF2-40B4-BE49-F238E27FC236}">
                    <a16:creationId xmlns:a16="http://schemas.microsoft.com/office/drawing/2014/main" id="{066DFF20-5E94-41FF-BEB4-2E0E0EDD4C60}"/>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484" name="Group 62">
              <a:extLst>
                <a:ext uri="{FF2B5EF4-FFF2-40B4-BE49-F238E27FC236}">
                  <a16:creationId xmlns:a16="http://schemas.microsoft.com/office/drawing/2014/main" id="{C18E47D9-90DA-443C-AE99-3747F4E520DB}"/>
                </a:ext>
              </a:extLst>
            </p:cNvPr>
            <p:cNvGrpSpPr>
              <a:grpSpLocks/>
            </p:cNvGrpSpPr>
            <p:nvPr/>
          </p:nvGrpSpPr>
          <p:grpSpPr bwMode="auto">
            <a:xfrm>
              <a:off x="2857488" y="5143512"/>
              <a:ext cx="1071570" cy="714380"/>
              <a:chOff x="714348" y="1857364"/>
              <a:chExt cx="1071570" cy="714380"/>
            </a:xfrm>
          </p:grpSpPr>
          <p:sp>
            <p:nvSpPr>
              <p:cNvPr id="104" name="Rectangle 103">
                <a:extLst>
                  <a:ext uri="{FF2B5EF4-FFF2-40B4-BE49-F238E27FC236}">
                    <a16:creationId xmlns:a16="http://schemas.microsoft.com/office/drawing/2014/main" id="{94F5BCF1-84A0-49AE-A74A-6ADB10F4B872}"/>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Parallelogram 104">
                <a:extLst>
                  <a:ext uri="{FF2B5EF4-FFF2-40B4-BE49-F238E27FC236}">
                    <a16:creationId xmlns:a16="http://schemas.microsoft.com/office/drawing/2014/main" id="{289C2282-A016-4CF4-92E7-E9EDDC9953E5}"/>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Rectangle 105">
                <a:extLst>
                  <a:ext uri="{FF2B5EF4-FFF2-40B4-BE49-F238E27FC236}">
                    <a16:creationId xmlns:a16="http://schemas.microsoft.com/office/drawing/2014/main" id="{9F5983AB-D574-4455-A2D0-13AB7DA166AE}"/>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485" name="Group 66">
              <a:extLst>
                <a:ext uri="{FF2B5EF4-FFF2-40B4-BE49-F238E27FC236}">
                  <a16:creationId xmlns:a16="http://schemas.microsoft.com/office/drawing/2014/main" id="{1E4F52D5-A8D8-4482-9481-2BE4B7FDFC23}"/>
                </a:ext>
              </a:extLst>
            </p:cNvPr>
            <p:cNvGrpSpPr>
              <a:grpSpLocks/>
            </p:cNvGrpSpPr>
            <p:nvPr/>
          </p:nvGrpSpPr>
          <p:grpSpPr bwMode="auto">
            <a:xfrm>
              <a:off x="5143504" y="5143512"/>
              <a:ext cx="1071570" cy="714380"/>
              <a:chOff x="714348" y="1857364"/>
              <a:chExt cx="1071570" cy="714380"/>
            </a:xfrm>
          </p:grpSpPr>
          <p:sp>
            <p:nvSpPr>
              <p:cNvPr id="101" name="Rectangle 100">
                <a:extLst>
                  <a:ext uri="{FF2B5EF4-FFF2-40B4-BE49-F238E27FC236}">
                    <a16:creationId xmlns:a16="http://schemas.microsoft.com/office/drawing/2014/main" id="{9A26DA63-6059-418E-B491-CCF481800C03}"/>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Parallelogram 101">
                <a:extLst>
                  <a:ext uri="{FF2B5EF4-FFF2-40B4-BE49-F238E27FC236}">
                    <a16:creationId xmlns:a16="http://schemas.microsoft.com/office/drawing/2014/main" id="{34EBB714-CEA0-4E6F-8983-8593494B2BD3}"/>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Rectangle 102">
                <a:extLst>
                  <a:ext uri="{FF2B5EF4-FFF2-40B4-BE49-F238E27FC236}">
                    <a16:creationId xmlns:a16="http://schemas.microsoft.com/office/drawing/2014/main" id="{7EB81337-0AF9-4C3C-A04E-690BA06B7666}"/>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486" name="Group 70">
              <a:extLst>
                <a:ext uri="{FF2B5EF4-FFF2-40B4-BE49-F238E27FC236}">
                  <a16:creationId xmlns:a16="http://schemas.microsoft.com/office/drawing/2014/main" id="{63876D03-D124-4054-9873-A0A25257C48A}"/>
                </a:ext>
              </a:extLst>
            </p:cNvPr>
            <p:cNvGrpSpPr>
              <a:grpSpLocks/>
            </p:cNvGrpSpPr>
            <p:nvPr/>
          </p:nvGrpSpPr>
          <p:grpSpPr bwMode="auto">
            <a:xfrm>
              <a:off x="1714480" y="5143512"/>
              <a:ext cx="1071570" cy="714380"/>
              <a:chOff x="714348" y="1857364"/>
              <a:chExt cx="1071570" cy="714380"/>
            </a:xfrm>
          </p:grpSpPr>
          <p:sp>
            <p:nvSpPr>
              <p:cNvPr id="98" name="Rectangle 97">
                <a:extLst>
                  <a:ext uri="{FF2B5EF4-FFF2-40B4-BE49-F238E27FC236}">
                    <a16:creationId xmlns:a16="http://schemas.microsoft.com/office/drawing/2014/main" id="{28BEF81F-BDE2-4D2A-8844-CA62AD2BCB5B}"/>
                  </a:ext>
                </a:extLst>
              </p:cNvPr>
              <p:cNvSpPr/>
              <p:nvPr/>
            </p:nvSpPr>
            <p:spPr>
              <a:xfrm>
                <a:off x="785786" y="2000240"/>
                <a:ext cx="928693" cy="571504"/>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Parallelogram 98">
                <a:extLst>
                  <a:ext uri="{FF2B5EF4-FFF2-40B4-BE49-F238E27FC236}">
                    <a16:creationId xmlns:a16="http://schemas.microsoft.com/office/drawing/2014/main" id="{1D8F536B-4C7C-4168-9F1E-15181AE7FC9B}"/>
                  </a:ext>
                </a:extLst>
              </p:cNvPr>
              <p:cNvSpPr/>
              <p:nvPr/>
            </p:nvSpPr>
            <p:spPr>
              <a:xfrm>
                <a:off x="714348" y="1857364"/>
                <a:ext cx="1071570" cy="214313"/>
              </a:xfrm>
              <a:prstGeom prst="parallelogram">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ectangle 99">
                <a:extLst>
                  <a:ext uri="{FF2B5EF4-FFF2-40B4-BE49-F238E27FC236}">
                    <a16:creationId xmlns:a16="http://schemas.microsoft.com/office/drawing/2014/main" id="{CE2B7E10-4375-483B-91CE-2557CA875DCE}"/>
                  </a:ext>
                </a:extLst>
              </p:cNvPr>
              <p:cNvSpPr/>
              <p:nvPr/>
            </p:nvSpPr>
            <p:spPr>
              <a:xfrm>
                <a:off x="1142976" y="2285992"/>
                <a:ext cx="142876" cy="285752"/>
              </a:xfrm>
              <a:prstGeom prst="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1279" name="Group 110">
            <a:extLst>
              <a:ext uri="{FF2B5EF4-FFF2-40B4-BE49-F238E27FC236}">
                <a16:creationId xmlns:a16="http://schemas.microsoft.com/office/drawing/2014/main" id="{FC5A03E9-D2F1-4260-B017-5F493E64B103}"/>
              </a:ext>
            </a:extLst>
          </p:cNvPr>
          <p:cNvGrpSpPr>
            <a:grpSpLocks/>
          </p:cNvGrpSpPr>
          <p:nvPr/>
        </p:nvGrpSpPr>
        <p:grpSpPr bwMode="auto">
          <a:xfrm>
            <a:off x="7639050" y="1145614"/>
            <a:ext cx="1285875" cy="1143000"/>
            <a:chOff x="5600704" y="3100382"/>
            <a:chExt cx="1285884" cy="1143008"/>
          </a:xfrm>
        </p:grpSpPr>
        <p:grpSp>
          <p:nvGrpSpPr>
            <p:cNvPr id="11477" name="Group 31">
              <a:extLst>
                <a:ext uri="{FF2B5EF4-FFF2-40B4-BE49-F238E27FC236}">
                  <a16:creationId xmlns:a16="http://schemas.microsoft.com/office/drawing/2014/main" id="{D50987B0-5862-4790-999A-707DAC0657AE}"/>
                </a:ext>
              </a:extLst>
            </p:cNvPr>
            <p:cNvGrpSpPr>
              <a:grpSpLocks/>
            </p:cNvGrpSpPr>
            <p:nvPr/>
          </p:nvGrpSpPr>
          <p:grpSpPr bwMode="auto">
            <a:xfrm>
              <a:off x="5600704" y="3100382"/>
              <a:ext cx="1285884" cy="1143008"/>
              <a:chOff x="1571604" y="2143116"/>
              <a:chExt cx="1285884" cy="1143008"/>
            </a:xfrm>
          </p:grpSpPr>
          <p:sp>
            <p:nvSpPr>
              <p:cNvPr id="38" name="Rectangle 37">
                <a:extLst>
                  <a:ext uri="{FF2B5EF4-FFF2-40B4-BE49-F238E27FC236}">
                    <a16:creationId xmlns:a16="http://schemas.microsoft.com/office/drawing/2014/main" id="{030CB5E1-3EDF-4FFA-ACB9-C5825575BF44}"/>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Isosceles Triangle 38">
                <a:extLst>
                  <a:ext uri="{FF2B5EF4-FFF2-40B4-BE49-F238E27FC236}">
                    <a16:creationId xmlns:a16="http://schemas.microsoft.com/office/drawing/2014/main" id="{9DED38C5-9DEB-4FBB-9252-75E9A9567BDD}"/>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8E91EA5C-94B0-459B-9C16-64A4D9736F1B}"/>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a:extLst>
                  <a:ext uri="{FF2B5EF4-FFF2-40B4-BE49-F238E27FC236}">
                    <a16:creationId xmlns:a16="http://schemas.microsoft.com/office/drawing/2014/main" id="{F20CD121-63F8-4E59-822E-89359A95830E}"/>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0" name="Rectangle 109">
              <a:extLst>
                <a:ext uri="{FF2B5EF4-FFF2-40B4-BE49-F238E27FC236}">
                  <a16:creationId xmlns:a16="http://schemas.microsoft.com/office/drawing/2014/main" id="{D03B49B5-4EBC-49D9-803F-A409AFC80F04}"/>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1" name="Group 118">
            <a:extLst>
              <a:ext uri="{FF2B5EF4-FFF2-40B4-BE49-F238E27FC236}">
                <a16:creationId xmlns:a16="http://schemas.microsoft.com/office/drawing/2014/main" id="{046CFCB4-C5F6-46A4-8BB6-1C38471529E8}"/>
              </a:ext>
            </a:extLst>
          </p:cNvPr>
          <p:cNvGrpSpPr>
            <a:grpSpLocks/>
          </p:cNvGrpSpPr>
          <p:nvPr/>
        </p:nvGrpSpPr>
        <p:grpSpPr bwMode="auto">
          <a:xfrm>
            <a:off x="9145877" y="1659364"/>
            <a:ext cx="1285875" cy="1143000"/>
            <a:chOff x="5600704" y="3100382"/>
            <a:chExt cx="1285884" cy="1143008"/>
          </a:xfrm>
        </p:grpSpPr>
        <p:grpSp>
          <p:nvGrpSpPr>
            <p:cNvPr id="11465" name="Group 31">
              <a:extLst>
                <a:ext uri="{FF2B5EF4-FFF2-40B4-BE49-F238E27FC236}">
                  <a16:creationId xmlns:a16="http://schemas.microsoft.com/office/drawing/2014/main" id="{9FE107A8-21FA-481D-87AB-753B3D17DC01}"/>
                </a:ext>
              </a:extLst>
            </p:cNvPr>
            <p:cNvGrpSpPr>
              <a:grpSpLocks/>
            </p:cNvGrpSpPr>
            <p:nvPr/>
          </p:nvGrpSpPr>
          <p:grpSpPr bwMode="auto">
            <a:xfrm>
              <a:off x="5600704" y="3100382"/>
              <a:ext cx="1285884" cy="1143008"/>
              <a:chOff x="1571604" y="2143116"/>
              <a:chExt cx="1285884" cy="1143008"/>
            </a:xfrm>
          </p:grpSpPr>
          <p:sp>
            <p:nvSpPr>
              <p:cNvPr id="122" name="Rectangle 121">
                <a:extLst>
                  <a:ext uri="{FF2B5EF4-FFF2-40B4-BE49-F238E27FC236}">
                    <a16:creationId xmlns:a16="http://schemas.microsoft.com/office/drawing/2014/main" id="{BBC8BA1D-67C0-4C38-BBE7-4C8EB9A8F46B}"/>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Isosceles Triangle 122">
                <a:extLst>
                  <a:ext uri="{FF2B5EF4-FFF2-40B4-BE49-F238E27FC236}">
                    <a16:creationId xmlns:a16="http://schemas.microsoft.com/office/drawing/2014/main" id="{FE379A45-EAC7-4F2D-B4EA-FA7EBC1466F2}"/>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ectangle 123">
                <a:extLst>
                  <a:ext uri="{FF2B5EF4-FFF2-40B4-BE49-F238E27FC236}">
                    <a16:creationId xmlns:a16="http://schemas.microsoft.com/office/drawing/2014/main" id="{21ABC4C8-D803-419C-A170-F24D87C0735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Rectangle 124">
                <a:extLst>
                  <a:ext uri="{FF2B5EF4-FFF2-40B4-BE49-F238E27FC236}">
                    <a16:creationId xmlns:a16="http://schemas.microsoft.com/office/drawing/2014/main" id="{DC22D4DD-8E16-4B13-A4EB-E0E008609AC6}"/>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1" name="Rectangle 120">
              <a:extLst>
                <a:ext uri="{FF2B5EF4-FFF2-40B4-BE49-F238E27FC236}">
                  <a16:creationId xmlns:a16="http://schemas.microsoft.com/office/drawing/2014/main" id="{0C1DB749-38A5-456F-9877-54741A91B7D6}"/>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2" name="Group 125">
            <a:extLst>
              <a:ext uri="{FF2B5EF4-FFF2-40B4-BE49-F238E27FC236}">
                <a16:creationId xmlns:a16="http://schemas.microsoft.com/office/drawing/2014/main" id="{B63E628B-837E-47B2-B65E-598C42A0CCC0}"/>
              </a:ext>
            </a:extLst>
          </p:cNvPr>
          <p:cNvGrpSpPr>
            <a:grpSpLocks/>
          </p:cNvGrpSpPr>
          <p:nvPr/>
        </p:nvGrpSpPr>
        <p:grpSpPr bwMode="auto">
          <a:xfrm>
            <a:off x="10781614" y="4695941"/>
            <a:ext cx="1285875" cy="1143000"/>
            <a:chOff x="5600704" y="3100382"/>
            <a:chExt cx="1285884" cy="1143008"/>
          </a:xfrm>
        </p:grpSpPr>
        <p:grpSp>
          <p:nvGrpSpPr>
            <p:cNvPr id="11459" name="Group 31">
              <a:extLst>
                <a:ext uri="{FF2B5EF4-FFF2-40B4-BE49-F238E27FC236}">
                  <a16:creationId xmlns:a16="http://schemas.microsoft.com/office/drawing/2014/main" id="{E0A0F644-C549-4BAA-9601-BADA5BE7B570}"/>
                </a:ext>
              </a:extLst>
            </p:cNvPr>
            <p:cNvGrpSpPr>
              <a:grpSpLocks/>
            </p:cNvGrpSpPr>
            <p:nvPr/>
          </p:nvGrpSpPr>
          <p:grpSpPr bwMode="auto">
            <a:xfrm>
              <a:off x="5600704" y="3100382"/>
              <a:ext cx="1285884" cy="1143008"/>
              <a:chOff x="1571604" y="2143116"/>
              <a:chExt cx="1285884" cy="1143008"/>
            </a:xfrm>
          </p:grpSpPr>
          <p:sp>
            <p:nvSpPr>
              <p:cNvPr id="129" name="Rectangle 128">
                <a:extLst>
                  <a:ext uri="{FF2B5EF4-FFF2-40B4-BE49-F238E27FC236}">
                    <a16:creationId xmlns:a16="http://schemas.microsoft.com/office/drawing/2014/main" id="{E01DDE6C-196C-4A67-B34A-3CF037D9B159}"/>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Isosceles Triangle 129">
                <a:extLst>
                  <a:ext uri="{FF2B5EF4-FFF2-40B4-BE49-F238E27FC236}">
                    <a16:creationId xmlns:a16="http://schemas.microsoft.com/office/drawing/2014/main" id="{F779D672-CDC3-49AD-9D1F-1CF47552EF2F}"/>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58126BF7-9935-471C-BFDF-77FD90F61EC3}"/>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9BA1171C-35B1-4425-AEA1-175EB3381575}"/>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8" name="Rectangle 127">
              <a:extLst>
                <a:ext uri="{FF2B5EF4-FFF2-40B4-BE49-F238E27FC236}">
                  <a16:creationId xmlns:a16="http://schemas.microsoft.com/office/drawing/2014/main" id="{F5338CC5-FA1E-4556-9912-94CBB67B2DA9}"/>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5" name="Group 139">
            <a:extLst>
              <a:ext uri="{FF2B5EF4-FFF2-40B4-BE49-F238E27FC236}">
                <a16:creationId xmlns:a16="http://schemas.microsoft.com/office/drawing/2014/main" id="{84B1CB12-02BC-4A4E-952D-568E5B45BD3A}"/>
              </a:ext>
            </a:extLst>
          </p:cNvPr>
          <p:cNvGrpSpPr>
            <a:grpSpLocks/>
          </p:cNvGrpSpPr>
          <p:nvPr/>
        </p:nvGrpSpPr>
        <p:grpSpPr bwMode="auto">
          <a:xfrm>
            <a:off x="8897811" y="3345804"/>
            <a:ext cx="1285875" cy="1143000"/>
            <a:chOff x="5600704" y="3100382"/>
            <a:chExt cx="1285884" cy="1143008"/>
          </a:xfrm>
        </p:grpSpPr>
        <p:grpSp>
          <p:nvGrpSpPr>
            <p:cNvPr id="11449" name="Group 31">
              <a:extLst>
                <a:ext uri="{FF2B5EF4-FFF2-40B4-BE49-F238E27FC236}">
                  <a16:creationId xmlns:a16="http://schemas.microsoft.com/office/drawing/2014/main" id="{B263F4A7-179A-484F-896C-148F32C2A7AA}"/>
                </a:ext>
              </a:extLst>
            </p:cNvPr>
            <p:cNvGrpSpPr>
              <a:grpSpLocks/>
            </p:cNvGrpSpPr>
            <p:nvPr/>
          </p:nvGrpSpPr>
          <p:grpSpPr bwMode="auto">
            <a:xfrm>
              <a:off x="5600704" y="3100382"/>
              <a:ext cx="1285884" cy="1143008"/>
              <a:chOff x="1571604" y="2143116"/>
              <a:chExt cx="1285884" cy="1143008"/>
            </a:xfrm>
          </p:grpSpPr>
          <p:sp>
            <p:nvSpPr>
              <p:cNvPr id="143" name="Rectangle 142">
                <a:extLst>
                  <a:ext uri="{FF2B5EF4-FFF2-40B4-BE49-F238E27FC236}">
                    <a16:creationId xmlns:a16="http://schemas.microsoft.com/office/drawing/2014/main" id="{50187E65-2D3E-4704-854E-331017939A77}"/>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Isosceles Triangle 143">
                <a:extLst>
                  <a:ext uri="{FF2B5EF4-FFF2-40B4-BE49-F238E27FC236}">
                    <a16:creationId xmlns:a16="http://schemas.microsoft.com/office/drawing/2014/main" id="{F8ED70F1-2877-41E6-A975-A00EEEF93383}"/>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44">
                <a:extLst>
                  <a:ext uri="{FF2B5EF4-FFF2-40B4-BE49-F238E27FC236}">
                    <a16:creationId xmlns:a16="http://schemas.microsoft.com/office/drawing/2014/main" id="{AF086CAF-C67B-40FD-B2A1-91410423E0EA}"/>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a:extLst>
                  <a:ext uri="{FF2B5EF4-FFF2-40B4-BE49-F238E27FC236}">
                    <a16:creationId xmlns:a16="http://schemas.microsoft.com/office/drawing/2014/main" id="{FEC4AC8E-2440-479B-83F2-A5C46101AA77}"/>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2" name="Rectangle 141">
              <a:extLst>
                <a:ext uri="{FF2B5EF4-FFF2-40B4-BE49-F238E27FC236}">
                  <a16:creationId xmlns:a16="http://schemas.microsoft.com/office/drawing/2014/main" id="{627F584D-9300-477C-AAD2-AF8044753426}"/>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6" name="Group 146">
            <a:extLst>
              <a:ext uri="{FF2B5EF4-FFF2-40B4-BE49-F238E27FC236}">
                <a16:creationId xmlns:a16="http://schemas.microsoft.com/office/drawing/2014/main" id="{3704A87F-CC9F-419C-A9CA-735FC93F26A8}"/>
              </a:ext>
            </a:extLst>
          </p:cNvPr>
          <p:cNvGrpSpPr>
            <a:grpSpLocks/>
          </p:cNvGrpSpPr>
          <p:nvPr/>
        </p:nvGrpSpPr>
        <p:grpSpPr bwMode="auto">
          <a:xfrm>
            <a:off x="10460838" y="2141010"/>
            <a:ext cx="1285875" cy="1143000"/>
            <a:chOff x="5600704" y="3100382"/>
            <a:chExt cx="1285884" cy="1143008"/>
          </a:xfrm>
        </p:grpSpPr>
        <p:grpSp>
          <p:nvGrpSpPr>
            <p:cNvPr id="11443" name="Group 31">
              <a:extLst>
                <a:ext uri="{FF2B5EF4-FFF2-40B4-BE49-F238E27FC236}">
                  <a16:creationId xmlns:a16="http://schemas.microsoft.com/office/drawing/2014/main" id="{B5644955-65DC-4A4A-BEE4-6DE5896BCE48}"/>
                </a:ext>
              </a:extLst>
            </p:cNvPr>
            <p:cNvGrpSpPr>
              <a:grpSpLocks/>
            </p:cNvGrpSpPr>
            <p:nvPr/>
          </p:nvGrpSpPr>
          <p:grpSpPr bwMode="auto">
            <a:xfrm>
              <a:off x="5600704" y="3100382"/>
              <a:ext cx="1285884" cy="1143008"/>
              <a:chOff x="1571604" y="2143116"/>
              <a:chExt cx="1285884" cy="1143008"/>
            </a:xfrm>
          </p:grpSpPr>
          <p:sp>
            <p:nvSpPr>
              <p:cNvPr id="150" name="Rectangle 149">
                <a:extLst>
                  <a:ext uri="{FF2B5EF4-FFF2-40B4-BE49-F238E27FC236}">
                    <a16:creationId xmlns:a16="http://schemas.microsoft.com/office/drawing/2014/main" id="{DF33C0C5-43CF-4542-AB09-CED779812032}"/>
                  </a:ext>
                </a:extLst>
              </p:cNvPr>
              <p:cNvSpPr/>
              <p:nvPr/>
            </p:nvSpPr>
            <p:spPr>
              <a:xfrm>
                <a:off x="1714480" y="2643183"/>
                <a:ext cx="1000132" cy="6429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1" name="Isosceles Triangle 150">
                <a:extLst>
                  <a:ext uri="{FF2B5EF4-FFF2-40B4-BE49-F238E27FC236}">
                    <a16:creationId xmlns:a16="http://schemas.microsoft.com/office/drawing/2014/main" id="{773517D0-1239-4997-86DB-2467409D75C5}"/>
                  </a:ext>
                </a:extLst>
              </p:cNvPr>
              <p:cNvSpPr/>
              <p:nvPr/>
            </p:nvSpPr>
            <p:spPr>
              <a:xfrm>
                <a:off x="1571604" y="2143116"/>
                <a:ext cx="1285884" cy="571504"/>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2" name="Rectangle 151">
                <a:extLst>
                  <a:ext uri="{FF2B5EF4-FFF2-40B4-BE49-F238E27FC236}">
                    <a16:creationId xmlns:a16="http://schemas.microsoft.com/office/drawing/2014/main" id="{57602CA8-173D-4F42-9DA5-A0E0CAE71055}"/>
                  </a:ext>
                </a:extLst>
              </p:cNvPr>
              <p:cNvSpPr/>
              <p:nvPr/>
            </p:nvSpPr>
            <p:spPr>
              <a:xfrm>
                <a:off x="1857356"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ectangle 152">
                <a:extLst>
                  <a:ext uri="{FF2B5EF4-FFF2-40B4-BE49-F238E27FC236}">
                    <a16:creationId xmlns:a16="http://schemas.microsoft.com/office/drawing/2014/main" id="{6FAE1668-C890-4574-A03C-01D74D1835F9}"/>
                  </a:ext>
                </a:extLst>
              </p:cNvPr>
              <p:cNvSpPr/>
              <p:nvPr/>
            </p:nvSpPr>
            <p:spPr>
              <a:xfrm>
                <a:off x="2428860" y="2786059"/>
                <a:ext cx="14287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9" name="Rectangle 148">
              <a:extLst>
                <a:ext uri="{FF2B5EF4-FFF2-40B4-BE49-F238E27FC236}">
                  <a16:creationId xmlns:a16="http://schemas.microsoft.com/office/drawing/2014/main" id="{4B7E6001-D5F1-42E0-AD6D-886F65C15F37}"/>
                </a:ext>
              </a:extLst>
            </p:cNvPr>
            <p:cNvSpPr/>
            <p:nvPr/>
          </p:nvSpPr>
          <p:spPr>
            <a:xfrm>
              <a:off x="6143633" y="3929063"/>
              <a:ext cx="14287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287" name="Group 164">
            <a:extLst>
              <a:ext uri="{FF2B5EF4-FFF2-40B4-BE49-F238E27FC236}">
                <a16:creationId xmlns:a16="http://schemas.microsoft.com/office/drawing/2014/main" id="{DF083153-2267-42C3-A145-310016B9BF92}"/>
              </a:ext>
            </a:extLst>
          </p:cNvPr>
          <p:cNvGrpSpPr>
            <a:grpSpLocks/>
          </p:cNvGrpSpPr>
          <p:nvPr/>
        </p:nvGrpSpPr>
        <p:grpSpPr bwMode="auto">
          <a:xfrm>
            <a:off x="11691095" y="2926823"/>
            <a:ext cx="285750" cy="571500"/>
            <a:chOff x="6429388" y="5357826"/>
            <a:chExt cx="285752" cy="571504"/>
          </a:xfrm>
        </p:grpSpPr>
        <p:sp>
          <p:nvSpPr>
            <p:cNvPr id="154" name="Oval 153">
              <a:extLst>
                <a:ext uri="{FF2B5EF4-FFF2-40B4-BE49-F238E27FC236}">
                  <a16:creationId xmlns:a16="http://schemas.microsoft.com/office/drawing/2014/main" id="{DB0508CE-D21E-48CE-9C40-52A96A58B1B5}"/>
                </a:ext>
              </a:extLst>
            </p:cNvPr>
            <p:cNvSpPr/>
            <p:nvPr/>
          </p:nvSpPr>
          <p:spPr>
            <a:xfrm>
              <a:off x="6500825"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6" name="Straight Connector 155">
              <a:extLst>
                <a:ext uri="{FF2B5EF4-FFF2-40B4-BE49-F238E27FC236}">
                  <a16:creationId xmlns:a16="http://schemas.microsoft.com/office/drawing/2014/main" id="{08748C2D-C016-4D78-BF7C-886AA577EB09}"/>
                </a:ext>
              </a:extLst>
            </p:cNvPr>
            <p:cNvCxnSpPr>
              <a:stCxn id="154" idx="4"/>
            </p:cNvCxnSpPr>
            <p:nvPr/>
          </p:nvCxnSpPr>
          <p:spPr>
            <a:xfrm rot="5400000">
              <a:off x="6465106"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C49D59B-AAF6-43F5-A057-A06A7A62F18B}"/>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1B61B43-D241-434C-A952-6F7D40D8D29A}"/>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C19DFAB-02F7-43AF-BDE2-47AA7F4CE4F1}"/>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28" name="Group 286">
            <a:extLst>
              <a:ext uri="{FF2B5EF4-FFF2-40B4-BE49-F238E27FC236}">
                <a16:creationId xmlns:a16="http://schemas.microsoft.com/office/drawing/2014/main" id="{DF527FD9-2C11-4DD7-8994-BBD577124099}"/>
              </a:ext>
            </a:extLst>
          </p:cNvPr>
          <p:cNvGrpSpPr>
            <a:grpSpLocks/>
          </p:cNvGrpSpPr>
          <p:nvPr/>
        </p:nvGrpSpPr>
        <p:grpSpPr bwMode="auto">
          <a:xfrm>
            <a:off x="11770135" y="5809226"/>
            <a:ext cx="285750" cy="571500"/>
            <a:chOff x="6429388" y="5357826"/>
            <a:chExt cx="285752" cy="571504"/>
          </a:xfrm>
        </p:grpSpPr>
        <p:sp>
          <p:nvSpPr>
            <p:cNvPr id="288" name="Oval 287">
              <a:extLst>
                <a:ext uri="{FF2B5EF4-FFF2-40B4-BE49-F238E27FC236}">
                  <a16:creationId xmlns:a16="http://schemas.microsoft.com/office/drawing/2014/main" id="{DD7713F0-3866-4760-8EC0-F6D38C0FAEB5}"/>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9" name="Straight Connector 288">
              <a:extLst>
                <a:ext uri="{FF2B5EF4-FFF2-40B4-BE49-F238E27FC236}">
                  <a16:creationId xmlns:a16="http://schemas.microsoft.com/office/drawing/2014/main" id="{B6A1A13A-E21D-4224-A6D8-956B74AE7542}"/>
                </a:ext>
              </a:extLst>
            </p:cNvPr>
            <p:cNvCxnSpPr>
              <a:stCxn id="288"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D2642E1-37FF-4261-9D8E-389EA4E246A5}"/>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1A89F38-BE5E-4A03-9C44-12F9A23AA161}"/>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C1178826-C05D-4F6E-9CC9-95817BA2B254}"/>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4" name="Group 322">
            <a:extLst>
              <a:ext uri="{FF2B5EF4-FFF2-40B4-BE49-F238E27FC236}">
                <a16:creationId xmlns:a16="http://schemas.microsoft.com/office/drawing/2014/main" id="{B79D05D6-7ACA-4181-9373-997C3F1C1986}"/>
              </a:ext>
            </a:extLst>
          </p:cNvPr>
          <p:cNvGrpSpPr>
            <a:grpSpLocks/>
          </p:cNvGrpSpPr>
          <p:nvPr/>
        </p:nvGrpSpPr>
        <p:grpSpPr bwMode="auto">
          <a:xfrm>
            <a:off x="10456539" y="1834822"/>
            <a:ext cx="285750" cy="571500"/>
            <a:chOff x="6429388" y="5357826"/>
            <a:chExt cx="285752" cy="571504"/>
          </a:xfrm>
        </p:grpSpPr>
        <p:sp>
          <p:nvSpPr>
            <p:cNvPr id="324" name="Oval 323">
              <a:extLst>
                <a:ext uri="{FF2B5EF4-FFF2-40B4-BE49-F238E27FC236}">
                  <a16:creationId xmlns:a16="http://schemas.microsoft.com/office/drawing/2014/main" id="{4F802DBD-1494-4D4A-ABE8-F0E5F04BA31E}"/>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5" name="Straight Connector 324">
              <a:extLst>
                <a:ext uri="{FF2B5EF4-FFF2-40B4-BE49-F238E27FC236}">
                  <a16:creationId xmlns:a16="http://schemas.microsoft.com/office/drawing/2014/main" id="{35ED2C6C-224F-40B2-8D97-4645D3704181}"/>
                </a:ext>
              </a:extLst>
            </p:cNvPr>
            <p:cNvCxnSpPr>
              <a:stCxn id="324"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24C32DD4-9682-4ECC-906E-F69B53B332BC}"/>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562160CF-E3CE-46B8-A9E3-01F301B756A6}"/>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9369CCE-384A-487B-AD95-7BD0E8FB147B}"/>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7" name="Group 340">
            <a:extLst>
              <a:ext uri="{FF2B5EF4-FFF2-40B4-BE49-F238E27FC236}">
                <a16:creationId xmlns:a16="http://schemas.microsoft.com/office/drawing/2014/main" id="{866A0C8A-158A-407E-87D4-658AEBD35A34}"/>
              </a:ext>
            </a:extLst>
          </p:cNvPr>
          <p:cNvGrpSpPr>
            <a:grpSpLocks/>
          </p:cNvGrpSpPr>
          <p:nvPr/>
        </p:nvGrpSpPr>
        <p:grpSpPr bwMode="auto">
          <a:xfrm>
            <a:off x="7379182" y="1667921"/>
            <a:ext cx="285750" cy="571500"/>
            <a:chOff x="6429388" y="5357826"/>
            <a:chExt cx="285752" cy="571504"/>
          </a:xfrm>
        </p:grpSpPr>
        <p:sp>
          <p:nvSpPr>
            <p:cNvPr id="342" name="Oval 341">
              <a:extLst>
                <a:ext uri="{FF2B5EF4-FFF2-40B4-BE49-F238E27FC236}">
                  <a16:creationId xmlns:a16="http://schemas.microsoft.com/office/drawing/2014/main" id="{C36F918B-AC7F-427C-B060-059A7176292C}"/>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3" name="Straight Connector 342">
              <a:extLst>
                <a:ext uri="{FF2B5EF4-FFF2-40B4-BE49-F238E27FC236}">
                  <a16:creationId xmlns:a16="http://schemas.microsoft.com/office/drawing/2014/main" id="{78A1786C-7C07-48D4-9226-3EFB69E2FD99}"/>
                </a:ext>
              </a:extLst>
            </p:cNvPr>
            <p:cNvCxnSpPr>
              <a:stCxn id="342" idx="4"/>
            </p:cNvCxnSpPr>
            <p:nvPr/>
          </p:nvCxnSpPr>
          <p:spPr>
            <a:xfrm rot="5400000">
              <a:off x="6465108" y="5607859"/>
              <a:ext cx="21431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466E12E0-BD9D-48E3-811B-300788FD9746}"/>
                </a:ext>
              </a:extLst>
            </p:cNvPr>
            <p:cNvCxnSpPr/>
            <p:nvPr/>
          </p:nvCxnSpPr>
          <p:spPr>
            <a:xfrm>
              <a:off x="6429388" y="5572141"/>
              <a:ext cx="28575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B396ECC9-5FEA-4BBC-B287-B99720F0E7F1}"/>
                </a:ext>
              </a:extLst>
            </p:cNvPr>
            <p:cNvCxnSpPr/>
            <p:nvPr/>
          </p:nvCxnSpPr>
          <p:spPr>
            <a:xfrm rot="5400000">
              <a:off x="6393670"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D60BFF5E-4CEF-4F7A-B88C-0C079F801EF6}"/>
                </a:ext>
              </a:extLst>
            </p:cNvPr>
            <p:cNvCxnSpPr/>
            <p:nvPr/>
          </p:nvCxnSpPr>
          <p:spPr>
            <a:xfrm rot="16200000" flipH="1">
              <a:off x="6536546" y="5750735"/>
              <a:ext cx="214313"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38" name="Group 346">
            <a:extLst>
              <a:ext uri="{FF2B5EF4-FFF2-40B4-BE49-F238E27FC236}">
                <a16:creationId xmlns:a16="http://schemas.microsoft.com/office/drawing/2014/main" id="{495BD7FE-30B4-4F47-B4E1-E8F1B812DBA1}"/>
              </a:ext>
            </a:extLst>
          </p:cNvPr>
          <p:cNvGrpSpPr>
            <a:grpSpLocks/>
          </p:cNvGrpSpPr>
          <p:nvPr/>
        </p:nvGrpSpPr>
        <p:grpSpPr bwMode="auto">
          <a:xfrm>
            <a:off x="10380288" y="4556809"/>
            <a:ext cx="364269" cy="630672"/>
            <a:chOff x="6429388" y="5357826"/>
            <a:chExt cx="285752" cy="571504"/>
          </a:xfrm>
        </p:grpSpPr>
        <p:sp>
          <p:nvSpPr>
            <p:cNvPr id="348" name="Oval 347">
              <a:extLst>
                <a:ext uri="{FF2B5EF4-FFF2-40B4-BE49-F238E27FC236}">
                  <a16:creationId xmlns:a16="http://schemas.microsoft.com/office/drawing/2014/main" id="{8096216D-D83E-4B79-8764-D4CC54321730}"/>
                </a:ext>
              </a:extLst>
            </p:cNvPr>
            <p:cNvSpPr/>
            <p:nvPr/>
          </p:nvSpPr>
          <p:spPr>
            <a:xfrm>
              <a:off x="6500827" y="5357826"/>
              <a:ext cx="142876" cy="14287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9" name="Straight Connector 348">
              <a:extLst>
                <a:ext uri="{FF2B5EF4-FFF2-40B4-BE49-F238E27FC236}">
                  <a16:creationId xmlns:a16="http://schemas.microsoft.com/office/drawing/2014/main" id="{BA38CAF2-0CD7-45A4-B681-1AC11886F05C}"/>
                </a:ext>
              </a:extLst>
            </p:cNvPr>
            <p:cNvCxnSpPr>
              <a:stCxn id="348" idx="4"/>
            </p:cNvCxnSpPr>
            <p:nvPr/>
          </p:nvCxnSpPr>
          <p:spPr>
            <a:xfrm rot="5400000">
              <a:off x="6465107" y="5607859"/>
              <a:ext cx="214315"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3078D704-0616-4F27-B0F4-FC66DE244422}"/>
                </a:ext>
              </a:extLst>
            </p:cNvPr>
            <p:cNvCxnSpPr/>
            <p:nvPr/>
          </p:nvCxnSpPr>
          <p:spPr>
            <a:xfrm>
              <a:off x="6429388" y="5572139"/>
              <a:ext cx="28575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58D0B67-53A9-4262-A053-34688B6927F9}"/>
                </a:ext>
              </a:extLst>
            </p:cNvPr>
            <p:cNvCxnSpPr/>
            <p:nvPr/>
          </p:nvCxnSpPr>
          <p:spPr>
            <a:xfrm rot="5400000">
              <a:off x="6393669"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306C576-D66C-4BB7-BEA9-B19EBF8CA1AE}"/>
                </a:ext>
              </a:extLst>
            </p:cNvPr>
            <p:cNvCxnSpPr/>
            <p:nvPr/>
          </p:nvCxnSpPr>
          <p:spPr>
            <a:xfrm rot="16200000" flipH="1">
              <a:off x="6536545" y="5750735"/>
              <a:ext cx="214315" cy="142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Arrow Connector 2">
            <a:extLst>
              <a:ext uri="{FF2B5EF4-FFF2-40B4-BE49-F238E27FC236}">
                <a16:creationId xmlns:a16="http://schemas.microsoft.com/office/drawing/2014/main" id="{CF00BAFB-F703-4237-9EAB-7C94FC1DC054}"/>
              </a:ext>
            </a:extLst>
          </p:cNvPr>
          <p:cNvCxnSpPr>
            <a:cxnSpLocks/>
          </p:cNvCxnSpPr>
          <p:nvPr/>
        </p:nvCxnSpPr>
        <p:spPr>
          <a:xfrm flipV="1">
            <a:off x="7379183" y="1196433"/>
            <a:ext cx="3811942" cy="944578"/>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D2D4FBA-689D-4F34-8309-92C587E9EB7A}"/>
              </a:ext>
            </a:extLst>
          </p:cNvPr>
          <p:cNvCxnSpPr>
            <a:cxnSpLocks/>
          </p:cNvCxnSpPr>
          <p:nvPr/>
        </p:nvCxnSpPr>
        <p:spPr>
          <a:xfrm flipV="1">
            <a:off x="10670851" y="1170866"/>
            <a:ext cx="815572" cy="1002207"/>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BAFCC309-9BBC-404C-8E7A-63436F858163}"/>
              </a:ext>
            </a:extLst>
          </p:cNvPr>
          <p:cNvCxnSpPr>
            <a:cxnSpLocks/>
          </p:cNvCxnSpPr>
          <p:nvPr/>
        </p:nvCxnSpPr>
        <p:spPr>
          <a:xfrm flipH="1" flipV="1">
            <a:off x="11638823" y="1323267"/>
            <a:ext cx="237454" cy="1395964"/>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B726C243-9255-4B79-AEE1-25D5B8CB0803}"/>
              </a:ext>
            </a:extLst>
          </p:cNvPr>
          <p:cNvCxnSpPr>
            <a:cxnSpLocks/>
          </p:cNvCxnSpPr>
          <p:nvPr/>
        </p:nvCxnSpPr>
        <p:spPr>
          <a:xfrm flipV="1">
            <a:off x="10579498" y="1717114"/>
            <a:ext cx="845892" cy="2664273"/>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75ED2BB0-6AA0-40C8-8E65-12DFFAB3AADD}"/>
              </a:ext>
            </a:extLst>
          </p:cNvPr>
          <p:cNvCxnSpPr>
            <a:cxnSpLocks/>
          </p:cNvCxnSpPr>
          <p:nvPr/>
        </p:nvCxnSpPr>
        <p:spPr>
          <a:xfrm flipH="1" flipV="1">
            <a:off x="11569152" y="1858538"/>
            <a:ext cx="175973" cy="3932662"/>
          </a:xfrm>
          <a:prstGeom prst="straightConnector1">
            <a:avLst/>
          </a:prstGeom>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46432417"/>
      </p:ext>
    </p:extLst>
  </p:cSld>
  <p:clrMapOvr>
    <a:masterClrMapping/>
  </p:clrMapOvr>
  <mc:AlternateContent xmlns:mc="http://schemas.openxmlformats.org/markup-compatibility/2006" xmlns:p14="http://schemas.microsoft.com/office/powerpoint/2010/main">
    <mc:Choice Requires="p14">
      <p:transition spd="slow" p14:dur="2000" advTm="80231"/>
    </mc:Choice>
    <mc:Fallback xmlns="">
      <p:transition spd="slow" advTm="80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2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3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3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28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3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39B828-4807-41C4-B7D0-D96584B388DF}"/>
              </a:ext>
            </a:extLst>
          </p:cNvPr>
          <p:cNvSpPr txBox="1"/>
          <p:nvPr/>
        </p:nvSpPr>
        <p:spPr>
          <a:xfrm>
            <a:off x="1016793" y="884932"/>
            <a:ext cx="10598945" cy="5539978"/>
          </a:xfrm>
          <a:prstGeom prst="rect">
            <a:avLst/>
          </a:prstGeom>
          <a:noFill/>
        </p:spPr>
        <p:txBody>
          <a:bodyPr wrap="square">
            <a:spAutoFit/>
          </a:bodyPr>
          <a:lstStyle/>
          <a:p>
            <a:pPr>
              <a:lnSpc>
                <a:spcPct val="150000"/>
              </a:lnSpc>
            </a:pPr>
            <a:r>
              <a:rPr lang="en-ZA" sz="2800" kern="1200" dirty="0">
                <a:effectLst/>
                <a:latin typeface="Calibri" panose="020F0502020204030204" pitchFamily="34" charset="0"/>
                <a:ea typeface="Times New Roman" panose="02020603050405020304" pitchFamily="18" charset="0"/>
                <a:cs typeface="Times New Roman" panose="02020603050405020304" pitchFamily="18" charset="0"/>
              </a:rPr>
              <a:t>1</a:t>
            </a:r>
            <a:r>
              <a:rPr lang="en-ZA" sz="4800" kern="1200" dirty="0">
                <a:effectLst/>
                <a:latin typeface="Chiller "/>
                <a:ea typeface="Times New Roman" panose="02020603050405020304" pitchFamily="18" charset="0"/>
                <a:cs typeface="Times New Roman" panose="02020603050405020304" pitchFamily="18" charset="0"/>
              </a:rPr>
              <a:t>. </a:t>
            </a:r>
            <a:r>
              <a:rPr lang="en-ZA" sz="4800" kern="1200" dirty="0">
                <a:effectLst/>
                <a:latin typeface="Chiller "/>
                <a:ea typeface="Times New Roman" panose="02020603050405020304" pitchFamily="18" charset="0"/>
                <a:cs typeface="Arial" panose="020B0604020202020204" pitchFamily="34" charset="0"/>
              </a:rPr>
              <a:t>We assume that a community is dysfunctional </a:t>
            </a:r>
          </a:p>
          <a:p>
            <a:pPr marL="514350" indent="-514350">
              <a:lnSpc>
                <a:spcPct val="150000"/>
              </a:lnSpc>
              <a:buAutoNum type="arabicPeriod" startAt="2"/>
            </a:pPr>
            <a:r>
              <a:rPr lang="en-ZA" sz="4800" dirty="0">
                <a:latin typeface="Chiller "/>
                <a:ea typeface="Times New Roman" panose="02020603050405020304" pitchFamily="18" charset="0"/>
                <a:cs typeface="Arial" panose="020B0604020202020204" pitchFamily="34" charset="0"/>
              </a:rPr>
              <a:t>We  </a:t>
            </a:r>
            <a:r>
              <a:rPr lang="en-ZA" sz="4800" kern="1200" dirty="0">
                <a:effectLst/>
                <a:latin typeface="Chiller "/>
                <a:ea typeface="Times New Roman" panose="02020603050405020304" pitchFamily="18" charset="0"/>
                <a:cs typeface="Arial" panose="020B0604020202020204" pitchFamily="34" charset="0"/>
              </a:rPr>
              <a:t>establish whether </a:t>
            </a:r>
            <a:r>
              <a:rPr lang="en-ZA" sz="4800" dirty="0">
                <a:latin typeface="Chiller "/>
                <a:ea typeface="Times New Roman" panose="02020603050405020304" pitchFamily="18" charset="0"/>
                <a:cs typeface="Arial" panose="020B0604020202020204" pitchFamily="34" charset="0"/>
              </a:rPr>
              <a:t>area</a:t>
            </a:r>
            <a:r>
              <a:rPr lang="en-ZA" sz="4800" kern="1200" dirty="0">
                <a:effectLst/>
                <a:latin typeface="Chiller "/>
                <a:ea typeface="Times New Roman" panose="02020603050405020304" pitchFamily="18" charset="0"/>
                <a:cs typeface="Arial" panose="020B0604020202020204" pitchFamily="34" charset="0"/>
              </a:rPr>
              <a:t> is functional or not</a:t>
            </a:r>
          </a:p>
          <a:p>
            <a:pPr marL="514350" indent="-514350">
              <a:lnSpc>
                <a:spcPct val="150000"/>
              </a:lnSpc>
              <a:buAutoNum type="arabicPeriod" startAt="2"/>
            </a:pPr>
            <a:r>
              <a:rPr lang="en-ZA" sz="4800" dirty="0">
                <a:latin typeface="Chiller "/>
                <a:ea typeface="Times New Roman" panose="02020603050405020304" pitchFamily="18" charset="0"/>
                <a:cs typeface="Arial" panose="020B0604020202020204" pitchFamily="34" charset="0"/>
              </a:rPr>
              <a:t>Provide the opportunity to meet and discuss regularly  </a:t>
            </a:r>
          </a:p>
          <a:p>
            <a:pPr marL="514350" indent="-514350">
              <a:lnSpc>
                <a:spcPct val="150000"/>
              </a:lnSpc>
              <a:buAutoNum type="arabicPeriod" startAt="4"/>
            </a:pPr>
            <a:r>
              <a:rPr lang="en-ZA" sz="4800" dirty="0">
                <a:effectLst/>
                <a:latin typeface="Chiller "/>
                <a:ea typeface="Times New Roman" panose="02020603050405020304" pitchFamily="18" charset="0"/>
                <a:cs typeface="Arial" panose="020B0604020202020204" pitchFamily="34" charset="0"/>
              </a:rPr>
              <a:t>Through starting a Community Health Club</a:t>
            </a:r>
          </a:p>
          <a:p>
            <a:pPr marL="514350" indent="-514350">
              <a:lnSpc>
                <a:spcPct val="150000"/>
              </a:lnSpc>
              <a:buAutoNum type="arabicPeriod" startAt="4"/>
            </a:pPr>
            <a:r>
              <a:rPr lang="en-ZA" sz="4800" dirty="0">
                <a:latin typeface="Chiller "/>
                <a:ea typeface="Times New Roman" panose="02020603050405020304" pitchFamily="18" charset="0"/>
                <a:cs typeface="Arial" panose="020B0604020202020204" pitchFamily="34" charset="0"/>
              </a:rPr>
              <a:t>To enable Common Unity to be  built</a:t>
            </a:r>
            <a:endParaRPr lang="en-GB" sz="4800" dirty="0">
              <a:effectLst/>
              <a:latin typeface="Chiller "/>
              <a:ea typeface="Times New Roman" panose="02020603050405020304" pitchFamily="18" charset="0"/>
            </a:endParaRPr>
          </a:p>
        </p:txBody>
      </p:sp>
      <p:sp>
        <p:nvSpPr>
          <p:cNvPr id="4" name="Title 1">
            <a:extLst>
              <a:ext uri="{FF2B5EF4-FFF2-40B4-BE49-F238E27FC236}">
                <a16:creationId xmlns:a16="http://schemas.microsoft.com/office/drawing/2014/main" id="{0987141B-B4FB-429B-86A9-53A444CC8415}"/>
              </a:ext>
            </a:extLst>
          </p:cNvPr>
          <p:cNvSpPr txBox="1">
            <a:spLocks/>
          </p:cNvSpPr>
          <p:nvPr/>
        </p:nvSpPr>
        <p:spPr>
          <a:xfrm>
            <a:off x="432802" y="112786"/>
            <a:ext cx="11759198" cy="970450"/>
          </a:xfrm>
          <a:prstGeom prst="rect">
            <a:avLst/>
          </a:prstGeom>
        </p:spPr>
        <p:txBody>
          <a:bodyPr>
            <a:normAutofit fontScale="82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ZA" dirty="0">
                <a:latin typeface="Chiller" panose="04020404031007020602" pitchFamily="82" charset="0"/>
              </a:rPr>
              <a:t> </a:t>
            </a:r>
            <a:r>
              <a:rPr lang="en-ZA" sz="8000" b="1" dirty="0">
                <a:solidFill>
                  <a:srgbClr val="FFFF00"/>
                </a:solidFill>
                <a:latin typeface="Chiller" panose="04020404031007020602" pitchFamily="82" charset="0"/>
              </a:rPr>
              <a:t>1.7. Basic Assumption is dysfunction </a:t>
            </a:r>
            <a:endParaRPr lang="en-ZA" sz="7200" dirty="0"/>
          </a:p>
        </p:txBody>
      </p:sp>
    </p:spTree>
    <p:extLst>
      <p:ext uri="{BB962C8B-B14F-4D97-AF65-F5344CB8AC3E}">
        <p14:creationId xmlns:p14="http://schemas.microsoft.com/office/powerpoint/2010/main" val="1503120287"/>
      </p:ext>
    </p:extLst>
  </p:cSld>
  <p:clrMapOvr>
    <a:masterClrMapping/>
  </p:clrMapOvr>
  <mc:AlternateContent xmlns:mc="http://schemas.openxmlformats.org/markup-compatibility/2006" xmlns:p14="http://schemas.microsoft.com/office/powerpoint/2010/main">
    <mc:Choice Requires="p14">
      <p:transition spd="slow" p14:dur="2000" advTm="48095"/>
    </mc:Choice>
    <mc:Fallback xmlns="">
      <p:transition spd="slow" advTm="48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9.8|0.6"/>
</p:tagLst>
</file>

<file path=ppt/tags/tag10.xml><?xml version="1.0" encoding="utf-8"?>
<p:tagLst xmlns:a="http://schemas.openxmlformats.org/drawingml/2006/main" xmlns:r="http://schemas.openxmlformats.org/officeDocument/2006/relationships" xmlns:p="http://schemas.openxmlformats.org/presentationml/2006/main">
  <p:tag name="TIMING" val="|15.4"/>
</p:tagLst>
</file>

<file path=ppt/tags/tag11.xml><?xml version="1.0" encoding="utf-8"?>
<p:tagLst xmlns:a="http://schemas.openxmlformats.org/drawingml/2006/main" xmlns:r="http://schemas.openxmlformats.org/officeDocument/2006/relationships" xmlns:p="http://schemas.openxmlformats.org/presentationml/2006/main">
  <p:tag name="TIMING" val="|2.8|21.4|35.8|34.3"/>
</p:tagLst>
</file>

<file path=ppt/tags/tag12.xml><?xml version="1.0" encoding="utf-8"?>
<p:tagLst xmlns:a="http://schemas.openxmlformats.org/drawingml/2006/main" xmlns:r="http://schemas.openxmlformats.org/officeDocument/2006/relationships" xmlns:p="http://schemas.openxmlformats.org/presentationml/2006/main">
  <p:tag name="TIMING" val="|3.5|3.7|4|1.7|0.9|3.9|5|1.1|1.4|0.7|9.3"/>
</p:tagLst>
</file>

<file path=ppt/tags/tag13.xml><?xml version="1.0" encoding="utf-8"?>
<p:tagLst xmlns:a="http://schemas.openxmlformats.org/drawingml/2006/main" xmlns:r="http://schemas.openxmlformats.org/officeDocument/2006/relationships" xmlns:p="http://schemas.openxmlformats.org/presentationml/2006/main">
  <p:tag name="TIMING" val="|4.3"/>
</p:tagLst>
</file>

<file path=ppt/tags/tag14.xml><?xml version="1.0" encoding="utf-8"?>
<p:tagLst xmlns:a="http://schemas.openxmlformats.org/drawingml/2006/main" xmlns:r="http://schemas.openxmlformats.org/officeDocument/2006/relationships" xmlns:p="http://schemas.openxmlformats.org/presentationml/2006/main">
  <p:tag name="TIMING" val="|1.6|1.3|3|1.5|0.9|0.7|0.6"/>
</p:tagLst>
</file>

<file path=ppt/tags/tag15.xml><?xml version="1.0" encoding="utf-8"?>
<p:tagLst xmlns:a="http://schemas.openxmlformats.org/drawingml/2006/main" xmlns:r="http://schemas.openxmlformats.org/officeDocument/2006/relationships" xmlns:p="http://schemas.openxmlformats.org/presentationml/2006/main">
  <p:tag name="TIMING" val="|0.9|141.1|1.6|2.4|1.9"/>
</p:tagLst>
</file>

<file path=ppt/tags/tag16.xml><?xml version="1.0" encoding="utf-8"?>
<p:tagLst xmlns:a="http://schemas.openxmlformats.org/drawingml/2006/main" xmlns:r="http://schemas.openxmlformats.org/officeDocument/2006/relationships" xmlns:p="http://schemas.openxmlformats.org/presentationml/2006/main">
  <p:tag name="TIMING" val="|1.6|1.5|33.2|3.1|2.3|1.5|1.8|1|0.8"/>
</p:tagLst>
</file>

<file path=ppt/tags/tag17.xml><?xml version="1.0" encoding="utf-8"?>
<p:tagLst xmlns:a="http://schemas.openxmlformats.org/drawingml/2006/main" xmlns:r="http://schemas.openxmlformats.org/officeDocument/2006/relationships" xmlns:p="http://schemas.openxmlformats.org/presentationml/2006/main">
  <p:tag name="TIMING" val="|2.5|12.7"/>
</p:tagLst>
</file>

<file path=ppt/tags/tag18.xml><?xml version="1.0" encoding="utf-8"?>
<p:tagLst xmlns:a="http://schemas.openxmlformats.org/drawingml/2006/main" xmlns:r="http://schemas.openxmlformats.org/officeDocument/2006/relationships" xmlns:p="http://schemas.openxmlformats.org/presentationml/2006/main">
  <p:tag name="TIMING" val="|1.4|9.7|1.2|0.8|0.7|0.7|0.8"/>
</p:tagLst>
</file>

<file path=ppt/tags/tag19.xml><?xml version="1.0" encoding="utf-8"?>
<p:tagLst xmlns:a="http://schemas.openxmlformats.org/drawingml/2006/main" xmlns:r="http://schemas.openxmlformats.org/officeDocument/2006/relationships" xmlns:p="http://schemas.openxmlformats.org/presentationml/2006/main">
  <p:tag name="TIMING" val="|13.5|1.4|11.4|4.7|2|2.4|3.8|5.8|3.4|7.1|8.8|6.3|10.7|22|12.3|15.4|11.8|17.8|13"/>
</p:tagLst>
</file>

<file path=ppt/tags/tag2.xml><?xml version="1.0" encoding="utf-8"?>
<p:tagLst xmlns:a="http://schemas.openxmlformats.org/drawingml/2006/main" xmlns:r="http://schemas.openxmlformats.org/officeDocument/2006/relationships" xmlns:p="http://schemas.openxmlformats.org/presentationml/2006/main">
  <p:tag name="TIMING" val="|1.1|1.8|2|3.8|1.6|6.9"/>
</p:tagLst>
</file>

<file path=ppt/tags/tag3.xml><?xml version="1.0" encoding="utf-8"?>
<p:tagLst xmlns:a="http://schemas.openxmlformats.org/drawingml/2006/main" xmlns:r="http://schemas.openxmlformats.org/officeDocument/2006/relationships" xmlns:p="http://schemas.openxmlformats.org/presentationml/2006/main">
  <p:tag name="TIMING" val="|4.5|11.8|25.8|8.7"/>
</p:tagLst>
</file>

<file path=ppt/tags/tag4.xml><?xml version="1.0" encoding="utf-8"?>
<p:tagLst xmlns:a="http://schemas.openxmlformats.org/drawingml/2006/main" xmlns:r="http://schemas.openxmlformats.org/officeDocument/2006/relationships" xmlns:p="http://schemas.openxmlformats.org/presentationml/2006/main">
  <p:tag name="TIMING" val="|9|35.1|39.7"/>
</p:tagLst>
</file>

<file path=ppt/tags/tag5.xml><?xml version="1.0" encoding="utf-8"?>
<p:tagLst xmlns:a="http://schemas.openxmlformats.org/drawingml/2006/main" xmlns:r="http://schemas.openxmlformats.org/officeDocument/2006/relationships" xmlns:p="http://schemas.openxmlformats.org/presentationml/2006/main">
  <p:tag name="TIMING" val="|16|7.9"/>
</p:tagLst>
</file>

<file path=ppt/tags/tag6.xml><?xml version="1.0" encoding="utf-8"?>
<p:tagLst xmlns:a="http://schemas.openxmlformats.org/drawingml/2006/main" xmlns:r="http://schemas.openxmlformats.org/officeDocument/2006/relationships" xmlns:p="http://schemas.openxmlformats.org/presentationml/2006/main">
  <p:tag name="TIMING" val="|24.4|41.7"/>
</p:tagLst>
</file>

<file path=ppt/tags/tag7.xml><?xml version="1.0" encoding="utf-8"?>
<p:tagLst xmlns:a="http://schemas.openxmlformats.org/drawingml/2006/main" xmlns:r="http://schemas.openxmlformats.org/officeDocument/2006/relationships" xmlns:p="http://schemas.openxmlformats.org/presentationml/2006/main">
  <p:tag name="TIMING" val="|14.2|1.8|1.9|1.8|10.1|6.6"/>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ags/tag9.xml><?xml version="1.0" encoding="utf-8"?>
<p:tagLst xmlns:a="http://schemas.openxmlformats.org/drawingml/2006/main" xmlns:r="http://schemas.openxmlformats.org/officeDocument/2006/relationships" xmlns:p="http://schemas.openxmlformats.org/presentationml/2006/main">
  <p:tag name="TIMING" val="|14|13.8|24.8|19.8|13.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10089</TotalTime>
  <Words>4910</Words>
  <Application>Microsoft Office PowerPoint</Application>
  <PresentationFormat>Widescreen</PresentationFormat>
  <Paragraphs>655</Paragraphs>
  <Slides>30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Calisto MT</vt:lpstr>
      <vt:lpstr>Chiller</vt:lpstr>
      <vt:lpstr>Chiller </vt:lpstr>
      <vt:lpstr>Constantia</vt:lpstr>
      <vt:lpstr>Helvetica</vt:lpstr>
      <vt:lpstr>Symbol</vt:lpstr>
      <vt:lpstr>Times New Roman</vt:lpstr>
      <vt:lpstr>Wingdings 2</vt:lpstr>
      <vt:lpstr>Slate</vt:lpstr>
      <vt:lpstr>How to ensure Common Unity in your ‘community’?</vt:lpstr>
      <vt:lpstr>PowerPoint Presentation</vt:lpstr>
      <vt:lpstr>1.1. What is a functional Community?</vt:lpstr>
      <vt:lpstr> 1.2. Definition of a ‘community’ </vt:lpstr>
      <vt:lpstr> 1.3. Degree of Common Unity</vt:lpstr>
      <vt:lpstr>1.4. What do we mean by a        Functional / Healthy Community?</vt:lpstr>
      <vt:lpstr>1.5. A Dysfunctional ‘community’</vt:lpstr>
      <vt:lpstr>PowerPoint Presentation</vt:lpstr>
      <vt:lpstr>PowerPoint Presentation</vt:lpstr>
      <vt:lpstr>1.8. Our role as Community workers</vt:lpstr>
      <vt:lpstr> 1.9. How to build Community  </vt:lpstr>
      <vt:lpstr>PowerPoint Presentation</vt:lpstr>
      <vt:lpstr>PowerPoint Presentation</vt:lpstr>
      <vt:lpstr> 1.12. Options for interaction</vt:lpstr>
      <vt:lpstr>1.13. Developing Social Networks</vt:lpstr>
      <vt:lpstr>1.14. Applied Health Education &amp; Development (AHEAD) </vt:lpstr>
      <vt:lpstr>1.15. The dynamics of behaviour change </vt:lpstr>
      <vt:lpstr>1.16.Cause or sticking plaster? </vt:lpstr>
      <vt:lpstr>1.17. Charity or true development? </vt:lpstr>
      <vt:lpstr>1.18. Best place to start a CHC? </vt:lpstr>
      <vt:lpstr>PowerPoint Presentation</vt:lpstr>
      <vt:lpstr>PowerPoint Presentation</vt:lpstr>
      <vt:lpstr>PowerPoint Presentation</vt:lpstr>
      <vt:lpstr>PowerPoint Presentation</vt:lpstr>
      <vt:lpstr>PowerPoint Presentation</vt:lpstr>
      <vt:lpstr>PowerPoint Presentation</vt:lpstr>
      <vt:lpstr>1.25.How Homogeneous is your ‘community’? </vt:lpstr>
      <vt:lpstr>1.24. Homework: Demographic Information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Juliet</dc:creator>
  <cp:lastModifiedBy>Juliet Waterkeyn</cp:lastModifiedBy>
  <cp:revision>146</cp:revision>
  <dcterms:created xsi:type="dcterms:W3CDTF">2017-09-13T13:35:41Z</dcterms:created>
  <dcterms:modified xsi:type="dcterms:W3CDTF">2020-10-02T13:11:26Z</dcterms:modified>
</cp:coreProperties>
</file>